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3"/>
  </p:notesMasterIdLst>
  <p:handoutMasterIdLst>
    <p:handoutMasterId r:id="rId24"/>
  </p:handoutMasterIdLst>
  <p:sldIdLst>
    <p:sldId id="313" r:id="rId2"/>
    <p:sldId id="317" r:id="rId3"/>
    <p:sldId id="318" r:id="rId4"/>
    <p:sldId id="320" r:id="rId5"/>
    <p:sldId id="322" r:id="rId6"/>
    <p:sldId id="321" r:id="rId7"/>
    <p:sldId id="326" r:id="rId8"/>
    <p:sldId id="323" r:id="rId9"/>
    <p:sldId id="327" r:id="rId10"/>
    <p:sldId id="328" r:id="rId11"/>
    <p:sldId id="324" r:id="rId12"/>
    <p:sldId id="329" r:id="rId13"/>
    <p:sldId id="330" r:id="rId14"/>
    <p:sldId id="325" r:id="rId15"/>
    <p:sldId id="332" r:id="rId16"/>
    <p:sldId id="333" r:id="rId17"/>
    <p:sldId id="334" r:id="rId18"/>
    <p:sldId id="335" r:id="rId19"/>
    <p:sldId id="340" r:id="rId20"/>
    <p:sldId id="337" r:id="rId21"/>
    <p:sldId id="291" r:id="rId22"/>
  </p:sldIdLst>
  <p:sldSz cx="9144000" cy="6858000" type="screen4x3"/>
  <p:notesSz cx="6888163" cy="10018713"/>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CC"/>
    <a:srgbClr val="0033CC"/>
    <a:srgbClr val="FF9933"/>
    <a:srgbClr val="00CC00"/>
    <a:srgbClr val="CCFFCC"/>
    <a:srgbClr val="CC0000"/>
    <a:srgbClr val="C2C2C2"/>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84870" cy="502676"/>
          </a:xfrm>
          <a:prstGeom prst="rect">
            <a:avLst/>
          </a:prstGeom>
        </p:spPr>
        <p:txBody>
          <a:bodyPr vert="horz" lIns="92729" tIns="46365" rIns="92729" bIns="46365" rtlCol="0"/>
          <a:lstStyle>
            <a:lvl1pPr algn="l">
              <a:defRPr sz="1200"/>
            </a:lvl1pPr>
          </a:lstStyle>
          <a:p>
            <a:endParaRPr lang="it-IT"/>
          </a:p>
        </p:txBody>
      </p:sp>
      <p:sp>
        <p:nvSpPr>
          <p:cNvPr id="3" name="Segnaposto data 2"/>
          <p:cNvSpPr>
            <a:spLocks noGrp="1"/>
          </p:cNvSpPr>
          <p:nvPr>
            <p:ph type="dt" sz="quarter" idx="1"/>
          </p:nvPr>
        </p:nvSpPr>
        <p:spPr>
          <a:xfrm>
            <a:off x="3901699" y="0"/>
            <a:ext cx="2984870" cy="502676"/>
          </a:xfrm>
          <a:prstGeom prst="rect">
            <a:avLst/>
          </a:prstGeom>
        </p:spPr>
        <p:txBody>
          <a:bodyPr vert="horz" lIns="92729" tIns="46365" rIns="92729" bIns="46365" rtlCol="0"/>
          <a:lstStyle>
            <a:lvl1pPr algn="r">
              <a:defRPr sz="1200"/>
            </a:lvl1pPr>
          </a:lstStyle>
          <a:p>
            <a:fld id="{77BAD667-EE7D-443A-918E-8B3E19A34A18}" type="datetimeFigureOut">
              <a:rPr lang="it-IT" smtClean="0"/>
              <a:t>21/03/2024</a:t>
            </a:fld>
            <a:endParaRPr lang="it-IT"/>
          </a:p>
        </p:txBody>
      </p:sp>
      <p:sp>
        <p:nvSpPr>
          <p:cNvPr id="4" name="Segnaposto piè di pagina 3"/>
          <p:cNvSpPr>
            <a:spLocks noGrp="1"/>
          </p:cNvSpPr>
          <p:nvPr>
            <p:ph type="ftr" sz="quarter" idx="2"/>
          </p:nvPr>
        </p:nvSpPr>
        <p:spPr>
          <a:xfrm>
            <a:off x="1" y="9516041"/>
            <a:ext cx="2984870" cy="502675"/>
          </a:xfrm>
          <a:prstGeom prst="rect">
            <a:avLst/>
          </a:prstGeom>
        </p:spPr>
        <p:txBody>
          <a:bodyPr vert="horz" lIns="92729" tIns="46365" rIns="92729" bIns="46365" rtlCol="0" anchor="b"/>
          <a:lstStyle>
            <a:lvl1pPr algn="l">
              <a:defRPr sz="1200"/>
            </a:lvl1pPr>
          </a:lstStyle>
          <a:p>
            <a:endParaRPr lang="it-IT"/>
          </a:p>
        </p:txBody>
      </p:sp>
      <p:sp>
        <p:nvSpPr>
          <p:cNvPr id="5" name="Segnaposto numero diapositiva 4"/>
          <p:cNvSpPr>
            <a:spLocks noGrp="1"/>
          </p:cNvSpPr>
          <p:nvPr>
            <p:ph type="sldNum" sz="quarter" idx="3"/>
          </p:nvPr>
        </p:nvSpPr>
        <p:spPr>
          <a:xfrm>
            <a:off x="3901699" y="9516041"/>
            <a:ext cx="2984870" cy="502675"/>
          </a:xfrm>
          <a:prstGeom prst="rect">
            <a:avLst/>
          </a:prstGeom>
        </p:spPr>
        <p:txBody>
          <a:bodyPr vert="horz" lIns="92729" tIns="46365" rIns="92729" bIns="46365" rtlCol="0" anchor="b"/>
          <a:lstStyle>
            <a:lvl1pPr algn="r">
              <a:defRPr sz="1200"/>
            </a:lvl1pPr>
          </a:lstStyle>
          <a:p>
            <a:fld id="{0CEC9CE9-AF8F-4CD4-9051-693BBEE811E7}" type="slidenum">
              <a:rPr lang="it-IT" smtClean="0"/>
              <a:t>‹N›</a:t>
            </a:fld>
            <a:endParaRPr lang="it-IT"/>
          </a:p>
        </p:txBody>
      </p:sp>
    </p:spTree>
    <p:extLst>
      <p:ext uri="{BB962C8B-B14F-4D97-AF65-F5344CB8AC3E}">
        <p14:creationId xmlns:p14="http://schemas.microsoft.com/office/powerpoint/2010/main" val="3205869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1"/>
            <a:ext cx="2984870" cy="500935"/>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eaLnBrk="1" hangingPunct="1">
              <a:defRPr sz="1200">
                <a:latin typeface="Arial" charset="0"/>
                <a:cs typeface="Arial" charset="0"/>
              </a:defRPr>
            </a:lvl1pPr>
          </a:lstStyle>
          <a:p>
            <a:pPr>
              <a:defRPr/>
            </a:pPr>
            <a:endParaRPr lang="it-IT"/>
          </a:p>
        </p:txBody>
      </p:sp>
      <p:sp>
        <p:nvSpPr>
          <p:cNvPr id="19459" name="Rectangle 3"/>
          <p:cNvSpPr>
            <a:spLocks noGrp="1" noChangeArrowheads="1"/>
          </p:cNvSpPr>
          <p:nvPr>
            <p:ph type="dt" idx="1"/>
          </p:nvPr>
        </p:nvSpPr>
        <p:spPr bwMode="auto">
          <a:xfrm>
            <a:off x="3901699" y="1"/>
            <a:ext cx="2984870" cy="500935"/>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it-IT"/>
          </a:p>
        </p:txBody>
      </p:sp>
      <p:sp>
        <p:nvSpPr>
          <p:cNvPr id="3076"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8817" y="4758889"/>
            <a:ext cx="5510530" cy="4508420"/>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19462" name="Rectangle 6"/>
          <p:cNvSpPr>
            <a:spLocks noGrp="1" noChangeArrowheads="1"/>
          </p:cNvSpPr>
          <p:nvPr>
            <p:ph type="ftr" sz="quarter" idx="4"/>
          </p:nvPr>
        </p:nvSpPr>
        <p:spPr bwMode="auto">
          <a:xfrm>
            <a:off x="1" y="9516039"/>
            <a:ext cx="2984870" cy="500935"/>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eaLnBrk="1" hangingPunct="1">
              <a:defRPr sz="1200">
                <a:latin typeface="Arial" charset="0"/>
                <a:cs typeface="Arial" charset="0"/>
              </a:defRPr>
            </a:lvl1pPr>
          </a:lstStyle>
          <a:p>
            <a:pPr>
              <a:defRPr/>
            </a:pPr>
            <a:endParaRPr lang="it-IT"/>
          </a:p>
        </p:txBody>
      </p:sp>
      <p:sp>
        <p:nvSpPr>
          <p:cNvPr id="19463" name="Rectangle 7"/>
          <p:cNvSpPr>
            <a:spLocks noGrp="1" noChangeArrowheads="1"/>
          </p:cNvSpPr>
          <p:nvPr>
            <p:ph type="sldNum" sz="quarter" idx="5"/>
          </p:nvPr>
        </p:nvSpPr>
        <p:spPr bwMode="auto">
          <a:xfrm>
            <a:off x="3901699" y="9516039"/>
            <a:ext cx="2984870" cy="500935"/>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algn="r" eaLnBrk="1" hangingPunct="1">
              <a:defRPr sz="1200" smtClean="0"/>
            </a:lvl1pPr>
          </a:lstStyle>
          <a:p>
            <a:pPr>
              <a:defRPr/>
            </a:pPr>
            <a:fld id="{060EB82B-9BC8-4504-9681-5B91D1F55498}" type="slidenum">
              <a:rPr lang="it-IT" altLang="it-IT"/>
              <a:pPr>
                <a:defRPr/>
              </a:pPr>
              <a:t>‹N›</a:t>
            </a:fld>
            <a:endParaRPr lang="it-IT" altLang="it-IT"/>
          </a:p>
        </p:txBody>
      </p:sp>
    </p:spTree>
    <p:extLst>
      <p:ext uri="{BB962C8B-B14F-4D97-AF65-F5344CB8AC3E}">
        <p14:creationId xmlns:p14="http://schemas.microsoft.com/office/powerpoint/2010/main" val="2613980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3426" indent="-289779">
              <a:spcBef>
                <a:spcPct val="30000"/>
              </a:spcBef>
              <a:defRPr sz="1200">
                <a:solidFill>
                  <a:schemeClr val="tx1"/>
                </a:solidFill>
                <a:latin typeface="Arial" panose="020B0604020202020204" pitchFamily="34" charset="0"/>
                <a:cs typeface="Arial" panose="020B0604020202020204" pitchFamily="34" charset="0"/>
              </a:defRPr>
            </a:lvl2pPr>
            <a:lvl3pPr marL="1159116" indent="-231823">
              <a:spcBef>
                <a:spcPct val="30000"/>
              </a:spcBef>
              <a:defRPr sz="1200">
                <a:solidFill>
                  <a:schemeClr val="tx1"/>
                </a:solidFill>
                <a:latin typeface="Arial" panose="020B0604020202020204" pitchFamily="34" charset="0"/>
                <a:cs typeface="Arial" panose="020B0604020202020204" pitchFamily="34" charset="0"/>
              </a:defRPr>
            </a:lvl3pPr>
            <a:lvl4pPr marL="1622763" indent="-231823">
              <a:spcBef>
                <a:spcPct val="30000"/>
              </a:spcBef>
              <a:defRPr sz="1200">
                <a:solidFill>
                  <a:schemeClr val="tx1"/>
                </a:solidFill>
                <a:latin typeface="Arial" panose="020B0604020202020204" pitchFamily="34" charset="0"/>
                <a:cs typeface="Arial" panose="020B0604020202020204" pitchFamily="34" charset="0"/>
              </a:defRPr>
            </a:lvl4pPr>
            <a:lvl5pPr marL="2086409" indent="-231823">
              <a:spcBef>
                <a:spcPct val="30000"/>
              </a:spcBef>
              <a:defRPr sz="1200">
                <a:solidFill>
                  <a:schemeClr val="tx1"/>
                </a:solidFill>
                <a:latin typeface="Arial" panose="020B0604020202020204" pitchFamily="34" charset="0"/>
                <a:cs typeface="Arial" panose="020B0604020202020204" pitchFamily="34" charset="0"/>
              </a:defRPr>
            </a:lvl5pPr>
            <a:lvl6pPr marL="2550056" indent="-23182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13702" indent="-23182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77349" indent="-23182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40995" indent="-23182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0BD8793-1EE0-44C2-A0C5-3A7FFAAF3904}" type="slidenum">
              <a:rPr lang="it-IT" altLang="it-IT"/>
              <a:pPr>
                <a:spcBef>
                  <a:spcPct val="0"/>
                </a:spcBef>
              </a:pPr>
              <a:t>1</a:t>
            </a:fld>
            <a:endParaRPr lang="it-IT" altLang="it-IT"/>
          </a:p>
        </p:txBody>
      </p:sp>
      <p:sp>
        <p:nvSpPr>
          <p:cNvPr id="5123" name="Rectangle 2"/>
          <p:cNvSpPr>
            <a:spLocks noGrp="1" noRot="1" noChangeAspect="1" noChangeArrowheads="1" noTextEdit="1"/>
          </p:cNvSpPr>
          <p:nvPr>
            <p:ph type="sldImg"/>
          </p:nvPr>
        </p:nvSpPr>
        <p:spPr>
          <a:xfrm>
            <a:off x="941388" y="750888"/>
            <a:ext cx="5006975" cy="3756025"/>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153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3426" indent="-289779">
              <a:spcBef>
                <a:spcPct val="30000"/>
              </a:spcBef>
              <a:defRPr sz="1200">
                <a:solidFill>
                  <a:schemeClr val="tx1"/>
                </a:solidFill>
                <a:latin typeface="Arial" panose="020B0604020202020204" pitchFamily="34" charset="0"/>
                <a:cs typeface="Arial" panose="020B0604020202020204" pitchFamily="34" charset="0"/>
              </a:defRPr>
            </a:lvl2pPr>
            <a:lvl3pPr marL="1159116" indent="-231823">
              <a:spcBef>
                <a:spcPct val="30000"/>
              </a:spcBef>
              <a:defRPr sz="1200">
                <a:solidFill>
                  <a:schemeClr val="tx1"/>
                </a:solidFill>
                <a:latin typeface="Arial" panose="020B0604020202020204" pitchFamily="34" charset="0"/>
                <a:cs typeface="Arial" panose="020B0604020202020204" pitchFamily="34" charset="0"/>
              </a:defRPr>
            </a:lvl3pPr>
            <a:lvl4pPr marL="1622763" indent="-231823">
              <a:spcBef>
                <a:spcPct val="30000"/>
              </a:spcBef>
              <a:defRPr sz="1200">
                <a:solidFill>
                  <a:schemeClr val="tx1"/>
                </a:solidFill>
                <a:latin typeface="Arial" panose="020B0604020202020204" pitchFamily="34" charset="0"/>
                <a:cs typeface="Arial" panose="020B0604020202020204" pitchFamily="34" charset="0"/>
              </a:defRPr>
            </a:lvl4pPr>
            <a:lvl5pPr marL="2086409" indent="-231823">
              <a:spcBef>
                <a:spcPct val="30000"/>
              </a:spcBef>
              <a:defRPr sz="1200">
                <a:solidFill>
                  <a:schemeClr val="tx1"/>
                </a:solidFill>
                <a:latin typeface="Arial" panose="020B0604020202020204" pitchFamily="34" charset="0"/>
                <a:cs typeface="Arial" panose="020B0604020202020204" pitchFamily="34" charset="0"/>
              </a:defRPr>
            </a:lvl5pPr>
            <a:lvl6pPr marL="2550056" indent="-23182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13702" indent="-23182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77349" indent="-23182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40995" indent="-23182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54E32D9-426D-4599-A9DD-1D3D6DE9D507}" type="slidenum">
              <a:rPr lang="it-IT" altLang="it-IT"/>
              <a:pPr>
                <a:spcBef>
                  <a:spcPct val="0"/>
                </a:spcBef>
              </a:pPr>
              <a:t>21</a:t>
            </a:fld>
            <a:endParaRPr lang="it-IT" altLang="it-IT"/>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94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6"/>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6307" indent="0" algn="ctr">
              <a:buNone/>
              <a:defRPr>
                <a:solidFill>
                  <a:schemeClr val="tx1">
                    <a:tint val="75000"/>
                  </a:schemeClr>
                </a:solidFill>
              </a:defRPr>
            </a:lvl2pPr>
            <a:lvl3pPr marL="892616" indent="0" algn="ctr">
              <a:buNone/>
              <a:defRPr>
                <a:solidFill>
                  <a:schemeClr val="tx1">
                    <a:tint val="75000"/>
                  </a:schemeClr>
                </a:solidFill>
              </a:defRPr>
            </a:lvl3pPr>
            <a:lvl4pPr marL="1338923" indent="0" algn="ctr">
              <a:buNone/>
              <a:defRPr>
                <a:solidFill>
                  <a:schemeClr val="tx1">
                    <a:tint val="75000"/>
                  </a:schemeClr>
                </a:solidFill>
              </a:defRPr>
            </a:lvl4pPr>
            <a:lvl5pPr marL="1785230" indent="0" algn="ctr">
              <a:buNone/>
              <a:defRPr>
                <a:solidFill>
                  <a:schemeClr val="tx1">
                    <a:tint val="75000"/>
                  </a:schemeClr>
                </a:solidFill>
              </a:defRPr>
            </a:lvl5pPr>
            <a:lvl6pPr marL="2231538" indent="0" algn="ctr">
              <a:buNone/>
              <a:defRPr>
                <a:solidFill>
                  <a:schemeClr val="tx1">
                    <a:tint val="75000"/>
                  </a:schemeClr>
                </a:solidFill>
              </a:defRPr>
            </a:lvl6pPr>
            <a:lvl7pPr marL="2677846" indent="0" algn="ctr">
              <a:buNone/>
              <a:defRPr>
                <a:solidFill>
                  <a:schemeClr val="tx1">
                    <a:tint val="75000"/>
                  </a:schemeClr>
                </a:solidFill>
              </a:defRPr>
            </a:lvl7pPr>
            <a:lvl8pPr marL="3124153" indent="0" algn="ctr">
              <a:buNone/>
              <a:defRPr>
                <a:solidFill>
                  <a:schemeClr val="tx1">
                    <a:tint val="75000"/>
                  </a:schemeClr>
                </a:solidFill>
              </a:defRPr>
            </a:lvl8pPr>
            <a:lvl9pPr marL="3570461"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CA0BDD8-D688-4F5B-A0A3-45BA1DE8F4AD}" type="slidenum">
              <a:rPr lang="it-IT" altLang="it-IT" smtClean="0"/>
              <a:pPr>
                <a:defRPr/>
              </a:pPr>
              <a:t>‹N›</a:t>
            </a:fld>
            <a:endParaRPr lang="it-IT" altLang="it-IT"/>
          </a:p>
        </p:txBody>
      </p:sp>
    </p:spTree>
    <p:extLst>
      <p:ext uri="{BB962C8B-B14F-4D97-AF65-F5344CB8AC3E}">
        <p14:creationId xmlns:p14="http://schemas.microsoft.com/office/powerpoint/2010/main" val="3168851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46DE3F4-1641-4DD0-A4F5-182735A30416}" type="slidenum">
              <a:rPr lang="it-IT" altLang="it-IT" smtClean="0"/>
              <a:pPr>
                <a:defRPr/>
              </a:pPr>
              <a:t>‹N›</a:t>
            </a:fld>
            <a:endParaRPr lang="it-IT" altLang="it-IT"/>
          </a:p>
        </p:txBody>
      </p:sp>
    </p:spTree>
    <p:extLst>
      <p:ext uri="{BB962C8B-B14F-4D97-AF65-F5344CB8AC3E}">
        <p14:creationId xmlns:p14="http://schemas.microsoft.com/office/powerpoint/2010/main" val="2070522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14CF4B5-0B87-4127-A416-6A9564843967}" type="slidenum">
              <a:rPr lang="it-IT" altLang="it-IT" smtClean="0"/>
              <a:pPr>
                <a:defRPr/>
              </a:pPr>
              <a:t>‹N›</a:t>
            </a:fld>
            <a:endParaRPr lang="it-IT" altLang="it-IT"/>
          </a:p>
        </p:txBody>
      </p:sp>
    </p:spTree>
    <p:extLst>
      <p:ext uri="{BB962C8B-B14F-4D97-AF65-F5344CB8AC3E}">
        <p14:creationId xmlns:p14="http://schemas.microsoft.com/office/powerpoint/2010/main" val="3054165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090A922-93EE-49E1-A50A-5B0F9507EC35}" type="slidenum">
              <a:rPr lang="it-IT" altLang="it-IT" smtClean="0"/>
              <a:pPr>
                <a:defRPr/>
              </a:pPr>
              <a:t>‹N›</a:t>
            </a:fld>
            <a:endParaRPr lang="it-IT" altLang="it-IT"/>
          </a:p>
        </p:txBody>
      </p:sp>
    </p:spTree>
    <p:extLst>
      <p:ext uri="{BB962C8B-B14F-4D97-AF65-F5344CB8AC3E}">
        <p14:creationId xmlns:p14="http://schemas.microsoft.com/office/powerpoint/2010/main" val="3857358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1"/>
            <a:ext cx="7772400" cy="1362075"/>
          </a:xfrm>
        </p:spPr>
        <p:txBody>
          <a:bodyPr anchor="t"/>
          <a:lstStyle>
            <a:lvl1pPr algn="l">
              <a:defRPr sz="3916"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1905">
                <a:solidFill>
                  <a:schemeClr val="tx1">
                    <a:tint val="75000"/>
                  </a:schemeClr>
                </a:solidFill>
              </a:defRPr>
            </a:lvl1pPr>
            <a:lvl2pPr marL="446307" indent="0">
              <a:buNone/>
              <a:defRPr sz="1799">
                <a:solidFill>
                  <a:schemeClr val="tx1">
                    <a:tint val="75000"/>
                  </a:schemeClr>
                </a:solidFill>
              </a:defRPr>
            </a:lvl2pPr>
            <a:lvl3pPr marL="892616" indent="0">
              <a:buNone/>
              <a:defRPr sz="1587">
                <a:solidFill>
                  <a:schemeClr val="tx1">
                    <a:tint val="75000"/>
                  </a:schemeClr>
                </a:solidFill>
              </a:defRPr>
            </a:lvl3pPr>
            <a:lvl4pPr marL="1338923" indent="0">
              <a:buNone/>
              <a:defRPr sz="1376">
                <a:solidFill>
                  <a:schemeClr val="tx1">
                    <a:tint val="75000"/>
                  </a:schemeClr>
                </a:solidFill>
              </a:defRPr>
            </a:lvl4pPr>
            <a:lvl5pPr marL="1785230" indent="0">
              <a:buNone/>
              <a:defRPr sz="1376">
                <a:solidFill>
                  <a:schemeClr val="tx1">
                    <a:tint val="75000"/>
                  </a:schemeClr>
                </a:solidFill>
              </a:defRPr>
            </a:lvl5pPr>
            <a:lvl6pPr marL="2231538" indent="0">
              <a:buNone/>
              <a:defRPr sz="1376">
                <a:solidFill>
                  <a:schemeClr val="tx1">
                    <a:tint val="75000"/>
                  </a:schemeClr>
                </a:solidFill>
              </a:defRPr>
            </a:lvl6pPr>
            <a:lvl7pPr marL="2677846" indent="0">
              <a:buNone/>
              <a:defRPr sz="1376">
                <a:solidFill>
                  <a:schemeClr val="tx1">
                    <a:tint val="75000"/>
                  </a:schemeClr>
                </a:solidFill>
              </a:defRPr>
            </a:lvl7pPr>
            <a:lvl8pPr marL="3124153" indent="0">
              <a:buNone/>
              <a:defRPr sz="1376">
                <a:solidFill>
                  <a:schemeClr val="tx1">
                    <a:tint val="75000"/>
                  </a:schemeClr>
                </a:solidFill>
              </a:defRPr>
            </a:lvl8pPr>
            <a:lvl9pPr marL="3570461" indent="0">
              <a:buNone/>
              <a:defRPr sz="1376">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C52551F-F21C-4AEE-A908-9CF4D8C1D166}" type="slidenum">
              <a:rPr lang="it-IT" altLang="it-IT" smtClean="0"/>
              <a:pPr>
                <a:defRPr/>
              </a:pPr>
              <a:t>‹N›</a:t>
            </a:fld>
            <a:endParaRPr lang="it-IT" altLang="it-IT"/>
          </a:p>
        </p:txBody>
      </p:sp>
    </p:spTree>
    <p:extLst>
      <p:ext uri="{BB962C8B-B14F-4D97-AF65-F5344CB8AC3E}">
        <p14:creationId xmlns:p14="http://schemas.microsoft.com/office/powerpoint/2010/main" val="2033921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1" y="1600200"/>
            <a:ext cx="4038600" cy="4525963"/>
          </a:xfrm>
        </p:spPr>
        <p:txBody>
          <a:bodyPr/>
          <a:lstStyle>
            <a:lvl1pPr>
              <a:defRPr sz="2752"/>
            </a:lvl1pPr>
            <a:lvl2pPr>
              <a:defRPr sz="2328"/>
            </a:lvl2pPr>
            <a:lvl3pPr>
              <a:defRPr sz="1905"/>
            </a:lvl3pPr>
            <a:lvl4pPr>
              <a:defRPr sz="1799"/>
            </a:lvl4pPr>
            <a:lvl5pPr>
              <a:defRPr sz="1799"/>
            </a:lvl5pPr>
            <a:lvl6pPr>
              <a:defRPr sz="1799"/>
            </a:lvl6pPr>
            <a:lvl7pPr>
              <a:defRPr sz="1799"/>
            </a:lvl7pPr>
            <a:lvl8pPr>
              <a:defRPr sz="1799"/>
            </a:lvl8pPr>
            <a:lvl9pPr>
              <a:defRPr sz="1799"/>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752"/>
            </a:lvl1pPr>
            <a:lvl2pPr>
              <a:defRPr sz="2328"/>
            </a:lvl2pPr>
            <a:lvl3pPr>
              <a:defRPr sz="1905"/>
            </a:lvl3pPr>
            <a:lvl4pPr>
              <a:defRPr sz="1799"/>
            </a:lvl4pPr>
            <a:lvl5pPr>
              <a:defRPr sz="1799"/>
            </a:lvl5pPr>
            <a:lvl6pPr>
              <a:defRPr sz="1799"/>
            </a:lvl6pPr>
            <a:lvl7pPr>
              <a:defRPr sz="1799"/>
            </a:lvl7pPr>
            <a:lvl8pPr>
              <a:defRPr sz="1799"/>
            </a:lvl8pPr>
            <a:lvl9pPr>
              <a:defRPr sz="1799"/>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7B8FA67-020E-46A9-8C76-40CFCCA5ED0B}" type="slidenum">
              <a:rPr lang="it-IT" altLang="it-IT" smtClean="0"/>
              <a:pPr>
                <a:defRPr/>
              </a:pPr>
              <a:t>‹N›</a:t>
            </a:fld>
            <a:endParaRPr lang="it-IT" altLang="it-IT"/>
          </a:p>
        </p:txBody>
      </p:sp>
    </p:spTree>
    <p:extLst>
      <p:ext uri="{BB962C8B-B14F-4D97-AF65-F5344CB8AC3E}">
        <p14:creationId xmlns:p14="http://schemas.microsoft.com/office/powerpoint/2010/main" val="691151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328" b="1"/>
            </a:lvl1pPr>
            <a:lvl2pPr marL="446307" indent="0">
              <a:buNone/>
              <a:defRPr sz="1905" b="1"/>
            </a:lvl2pPr>
            <a:lvl3pPr marL="892616" indent="0">
              <a:buNone/>
              <a:defRPr sz="1799" b="1"/>
            </a:lvl3pPr>
            <a:lvl4pPr marL="1338923" indent="0">
              <a:buNone/>
              <a:defRPr sz="1587" b="1"/>
            </a:lvl4pPr>
            <a:lvl5pPr marL="1785230" indent="0">
              <a:buNone/>
              <a:defRPr sz="1587" b="1"/>
            </a:lvl5pPr>
            <a:lvl6pPr marL="2231538" indent="0">
              <a:buNone/>
              <a:defRPr sz="1587" b="1"/>
            </a:lvl6pPr>
            <a:lvl7pPr marL="2677846" indent="0">
              <a:buNone/>
              <a:defRPr sz="1587" b="1"/>
            </a:lvl7pPr>
            <a:lvl8pPr marL="3124153" indent="0">
              <a:buNone/>
              <a:defRPr sz="1587" b="1"/>
            </a:lvl8pPr>
            <a:lvl9pPr marL="3570461" indent="0">
              <a:buNone/>
              <a:defRPr sz="1587" b="1"/>
            </a:lvl9pPr>
          </a:lstStyle>
          <a:p>
            <a:pPr lvl="0"/>
            <a:r>
              <a:rPr lang="it-IT"/>
              <a:t>Modifica gli stili del testo dello schema</a:t>
            </a:r>
          </a:p>
        </p:txBody>
      </p:sp>
      <p:sp>
        <p:nvSpPr>
          <p:cNvPr id="4" name="Segnaposto contenuto 3"/>
          <p:cNvSpPr>
            <a:spLocks noGrp="1"/>
          </p:cNvSpPr>
          <p:nvPr>
            <p:ph sz="half" idx="2"/>
          </p:nvPr>
        </p:nvSpPr>
        <p:spPr>
          <a:xfrm>
            <a:off x="457201" y="2174876"/>
            <a:ext cx="4040188" cy="3951288"/>
          </a:xfrm>
        </p:spPr>
        <p:txBody>
          <a:bodyPr/>
          <a:lstStyle>
            <a:lvl1pPr>
              <a:defRPr sz="2328"/>
            </a:lvl1pPr>
            <a:lvl2pPr>
              <a:defRPr sz="1905"/>
            </a:lvl2pPr>
            <a:lvl3pPr>
              <a:defRPr sz="1799"/>
            </a:lvl3pPr>
            <a:lvl4pPr>
              <a:defRPr sz="1587"/>
            </a:lvl4pPr>
            <a:lvl5pPr>
              <a:defRPr sz="1587"/>
            </a:lvl5pPr>
            <a:lvl6pPr>
              <a:defRPr sz="1587"/>
            </a:lvl6pPr>
            <a:lvl7pPr>
              <a:defRPr sz="1587"/>
            </a:lvl7pPr>
            <a:lvl8pPr>
              <a:defRPr sz="1587"/>
            </a:lvl8pPr>
            <a:lvl9pPr>
              <a:defRPr sz="1587"/>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328" b="1"/>
            </a:lvl1pPr>
            <a:lvl2pPr marL="446307" indent="0">
              <a:buNone/>
              <a:defRPr sz="1905" b="1"/>
            </a:lvl2pPr>
            <a:lvl3pPr marL="892616" indent="0">
              <a:buNone/>
              <a:defRPr sz="1799" b="1"/>
            </a:lvl3pPr>
            <a:lvl4pPr marL="1338923" indent="0">
              <a:buNone/>
              <a:defRPr sz="1587" b="1"/>
            </a:lvl4pPr>
            <a:lvl5pPr marL="1785230" indent="0">
              <a:buNone/>
              <a:defRPr sz="1587" b="1"/>
            </a:lvl5pPr>
            <a:lvl6pPr marL="2231538" indent="0">
              <a:buNone/>
              <a:defRPr sz="1587" b="1"/>
            </a:lvl6pPr>
            <a:lvl7pPr marL="2677846" indent="0">
              <a:buNone/>
              <a:defRPr sz="1587" b="1"/>
            </a:lvl7pPr>
            <a:lvl8pPr marL="3124153" indent="0">
              <a:buNone/>
              <a:defRPr sz="1587" b="1"/>
            </a:lvl8pPr>
            <a:lvl9pPr marL="3570461" indent="0">
              <a:buNone/>
              <a:defRPr sz="1587" b="1"/>
            </a:lvl9pPr>
          </a:lstStyle>
          <a:p>
            <a:pPr lvl="0"/>
            <a:r>
              <a:rPr lang="it-IT"/>
              <a:t>Modifica gli stili del testo dello schema</a:t>
            </a:r>
          </a:p>
        </p:txBody>
      </p:sp>
      <p:sp>
        <p:nvSpPr>
          <p:cNvPr id="6" name="Segnaposto contenuto 5"/>
          <p:cNvSpPr>
            <a:spLocks noGrp="1"/>
          </p:cNvSpPr>
          <p:nvPr>
            <p:ph sz="quarter" idx="4"/>
          </p:nvPr>
        </p:nvSpPr>
        <p:spPr>
          <a:xfrm>
            <a:off x="4645026" y="2174876"/>
            <a:ext cx="4041775" cy="3951288"/>
          </a:xfrm>
        </p:spPr>
        <p:txBody>
          <a:bodyPr/>
          <a:lstStyle>
            <a:lvl1pPr>
              <a:defRPr sz="2328"/>
            </a:lvl1pPr>
            <a:lvl2pPr>
              <a:defRPr sz="1905"/>
            </a:lvl2pPr>
            <a:lvl3pPr>
              <a:defRPr sz="1799"/>
            </a:lvl3pPr>
            <a:lvl4pPr>
              <a:defRPr sz="1587"/>
            </a:lvl4pPr>
            <a:lvl5pPr>
              <a:defRPr sz="1587"/>
            </a:lvl5pPr>
            <a:lvl6pPr>
              <a:defRPr sz="1587"/>
            </a:lvl6pPr>
            <a:lvl7pPr>
              <a:defRPr sz="1587"/>
            </a:lvl7pPr>
            <a:lvl8pPr>
              <a:defRPr sz="1587"/>
            </a:lvl8pPr>
            <a:lvl9pPr>
              <a:defRPr sz="1587"/>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A1C99D0D-472F-473F-8131-D56AABC130D8}" type="slidenum">
              <a:rPr lang="it-IT" altLang="it-IT" smtClean="0"/>
              <a:pPr>
                <a:defRPr/>
              </a:pPr>
              <a:t>‹N›</a:t>
            </a:fld>
            <a:endParaRPr lang="it-IT" altLang="it-IT"/>
          </a:p>
        </p:txBody>
      </p:sp>
    </p:spTree>
    <p:extLst>
      <p:ext uri="{BB962C8B-B14F-4D97-AF65-F5344CB8AC3E}">
        <p14:creationId xmlns:p14="http://schemas.microsoft.com/office/powerpoint/2010/main" val="254799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8081EF9B-8CCB-45CC-A204-005273D42BD1}" type="slidenum">
              <a:rPr lang="it-IT" altLang="it-IT" smtClean="0"/>
              <a:pPr>
                <a:defRPr/>
              </a:pPr>
              <a:t>‹N›</a:t>
            </a:fld>
            <a:endParaRPr lang="it-IT" altLang="it-IT"/>
          </a:p>
        </p:txBody>
      </p:sp>
    </p:spTree>
    <p:extLst>
      <p:ext uri="{BB962C8B-B14F-4D97-AF65-F5344CB8AC3E}">
        <p14:creationId xmlns:p14="http://schemas.microsoft.com/office/powerpoint/2010/main" val="491087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363359F4-C7B1-4AA9-BDD9-A53E747CCFC1}" type="slidenum">
              <a:rPr lang="it-IT" altLang="it-IT" smtClean="0"/>
              <a:pPr>
                <a:defRPr/>
              </a:pPr>
              <a:t>‹N›</a:t>
            </a:fld>
            <a:endParaRPr lang="it-IT" altLang="it-IT"/>
          </a:p>
        </p:txBody>
      </p:sp>
    </p:spTree>
    <p:extLst>
      <p:ext uri="{BB962C8B-B14F-4D97-AF65-F5344CB8AC3E}">
        <p14:creationId xmlns:p14="http://schemas.microsoft.com/office/powerpoint/2010/main" val="3789874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1905"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175"/>
            </a:lvl1pPr>
            <a:lvl2pPr>
              <a:defRPr sz="2752"/>
            </a:lvl2pPr>
            <a:lvl3pPr>
              <a:defRPr sz="2328"/>
            </a:lvl3pPr>
            <a:lvl4pPr>
              <a:defRPr sz="1905"/>
            </a:lvl4pPr>
            <a:lvl5pPr>
              <a:defRPr sz="1905"/>
            </a:lvl5pPr>
            <a:lvl6pPr>
              <a:defRPr sz="1905"/>
            </a:lvl6pPr>
            <a:lvl7pPr>
              <a:defRPr sz="1905"/>
            </a:lvl7pPr>
            <a:lvl8pPr>
              <a:defRPr sz="1905"/>
            </a:lvl8pPr>
            <a:lvl9pPr>
              <a:defRPr sz="1905"/>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435100"/>
            <a:ext cx="3008313" cy="4691063"/>
          </a:xfrm>
        </p:spPr>
        <p:txBody>
          <a:bodyPr/>
          <a:lstStyle>
            <a:lvl1pPr marL="0" indent="0">
              <a:buNone/>
              <a:defRPr sz="1376"/>
            </a:lvl1pPr>
            <a:lvl2pPr marL="446307" indent="0">
              <a:buNone/>
              <a:defRPr sz="1164"/>
            </a:lvl2pPr>
            <a:lvl3pPr marL="892616" indent="0">
              <a:buNone/>
              <a:defRPr sz="952"/>
            </a:lvl3pPr>
            <a:lvl4pPr marL="1338923" indent="0">
              <a:buNone/>
              <a:defRPr sz="847"/>
            </a:lvl4pPr>
            <a:lvl5pPr marL="1785230" indent="0">
              <a:buNone/>
              <a:defRPr sz="847"/>
            </a:lvl5pPr>
            <a:lvl6pPr marL="2231538" indent="0">
              <a:buNone/>
              <a:defRPr sz="847"/>
            </a:lvl6pPr>
            <a:lvl7pPr marL="2677846" indent="0">
              <a:buNone/>
              <a:defRPr sz="847"/>
            </a:lvl7pPr>
            <a:lvl8pPr marL="3124153" indent="0">
              <a:buNone/>
              <a:defRPr sz="847"/>
            </a:lvl8pPr>
            <a:lvl9pPr marL="3570461" indent="0">
              <a:buNone/>
              <a:defRPr sz="847"/>
            </a:lvl9pPr>
          </a:lstStyle>
          <a:p>
            <a:pPr lvl="0"/>
            <a:r>
              <a:rPr lang="it-IT"/>
              <a:t>Modifica gli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BBCE033-95BE-48E9-89B1-618852E61C6A}" type="slidenum">
              <a:rPr lang="it-IT" altLang="it-IT" smtClean="0"/>
              <a:pPr>
                <a:defRPr/>
              </a:pPr>
              <a:t>‹N›</a:t>
            </a:fld>
            <a:endParaRPr lang="it-IT" altLang="it-IT"/>
          </a:p>
        </p:txBody>
      </p:sp>
    </p:spTree>
    <p:extLst>
      <p:ext uri="{BB962C8B-B14F-4D97-AF65-F5344CB8AC3E}">
        <p14:creationId xmlns:p14="http://schemas.microsoft.com/office/powerpoint/2010/main" val="1371714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1905" b="1"/>
            </a:lvl1pPr>
          </a:lstStyle>
          <a:p>
            <a:r>
              <a:rPr lang="it-IT"/>
              <a:t>Fare clic per modificare lo stile del titolo</a:t>
            </a:r>
          </a:p>
        </p:txBody>
      </p:sp>
      <p:sp>
        <p:nvSpPr>
          <p:cNvPr id="3" name="Segnaposto immagine 2"/>
          <p:cNvSpPr>
            <a:spLocks noGrp="1"/>
          </p:cNvSpPr>
          <p:nvPr>
            <p:ph type="pic" idx="1"/>
          </p:nvPr>
        </p:nvSpPr>
        <p:spPr>
          <a:xfrm>
            <a:off x="1792288" y="612776"/>
            <a:ext cx="5486400" cy="4114800"/>
          </a:xfrm>
        </p:spPr>
        <p:txBody>
          <a:bodyPr rtlCol="0">
            <a:normAutofit/>
          </a:bodyPr>
          <a:lstStyle>
            <a:lvl1pPr marL="0" indent="0">
              <a:buNone/>
              <a:defRPr sz="3175"/>
            </a:lvl1pPr>
            <a:lvl2pPr marL="446307" indent="0">
              <a:buNone/>
              <a:defRPr sz="2752"/>
            </a:lvl2pPr>
            <a:lvl3pPr marL="892616" indent="0">
              <a:buNone/>
              <a:defRPr sz="2328"/>
            </a:lvl3pPr>
            <a:lvl4pPr marL="1338923" indent="0">
              <a:buNone/>
              <a:defRPr sz="1905"/>
            </a:lvl4pPr>
            <a:lvl5pPr marL="1785230" indent="0">
              <a:buNone/>
              <a:defRPr sz="1905"/>
            </a:lvl5pPr>
            <a:lvl6pPr marL="2231538" indent="0">
              <a:buNone/>
              <a:defRPr sz="1905"/>
            </a:lvl6pPr>
            <a:lvl7pPr marL="2677846" indent="0">
              <a:buNone/>
              <a:defRPr sz="1905"/>
            </a:lvl7pPr>
            <a:lvl8pPr marL="3124153" indent="0">
              <a:buNone/>
              <a:defRPr sz="1905"/>
            </a:lvl8pPr>
            <a:lvl9pPr marL="3570461" indent="0">
              <a:buNone/>
              <a:defRPr sz="1905"/>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376"/>
            </a:lvl1pPr>
            <a:lvl2pPr marL="446307" indent="0">
              <a:buNone/>
              <a:defRPr sz="1164"/>
            </a:lvl2pPr>
            <a:lvl3pPr marL="892616" indent="0">
              <a:buNone/>
              <a:defRPr sz="952"/>
            </a:lvl3pPr>
            <a:lvl4pPr marL="1338923" indent="0">
              <a:buNone/>
              <a:defRPr sz="847"/>
            </a:lvl4pPr>
            <a:lvl5pPr marL="1785230" indent="0">
              <a:buNone/>
              <a:defRPr sz="847"/>
            </a:lvl5pPr>
            <a:lvl6pPr marL="2231538" indent="0">
              <a:buNone/>
              <a:defRPr sz="847"/>
            </a:lvl6pPr>
            <a:lvl7pPr marL="2677846" indent="0">
              <a:buNone/>
              <a:defRPr sz="847"/>
            </a:lvl7pPr>
            <a:lvl8pPr marL="3124153" indent="0">
              <a:buNone/>
              <a:defRPr sz="847"/>
            </a:lvl8pPr>
            <a:lvl9pPr marL="3570461" indent="0">
              <a:buNone/>
              <a:defRPr sz="847"/>
            </a:lvl9pPr>
          </a:lstStyle>
          <a:p>
            <a:pPr lvl="0"/>
            <a:r>
              <a:rPr lang="it-IT"/>
              <a:t>Modifica gli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E6FA331-DA06-4C1F-B8F3-69B830274AD9}" type="slidenum">
              <a:rPr lang="it-IT" altLang="it-IT" smtClean="0"/>
              <a:pPr>
                <a:defRPr/>
              </a:pPr>
              <a:t>‹N›</a:t>
            </a:fld>
            <a:endParaRPr lang="it-IT" altLang="it-IT"/>
          </a:p>
        </p:txBody>
      </p:sp>
    </p:spTree>
    <p:extLst>
      <p:ext uri="{BB962C8B-B14F-4D97-AF65-F5344CB8AC3E}">
        <p14:creationId xmlns:p14="http://schemas.microsoft.com/office/powerpoint/2010/main" val="4239090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552" y="273850"/>
            <a:ext cx="8228899" cy="114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44" tIns="42172" rIns="84344" bIns="42172"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457552" y="1599417"/>
            <a:ext cx="8228899" cy="452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44" tIns="42172" rIns="84344" bIns="42172"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552" y="6355663"/>
            <a:ext cx="2133483" cy="366253"/>
          </a:xfrm>
          <a:prstGeom prst="rect">
            <a:avLst/>
          </a:prstGeom>
        </p:spPr>
        <p:txBody>
          <a:bodyPr vert="horz" lIns="84344" tIns="42172" rIns="84344" bIns="42172" rtlCol="0" anchor="ctr"/>
          <a:lstStyle>
            <a:lvl1pPr algn="l" defTabSz="892616" fontAlgn="auto">
              <a:spcBef>
                <a:spcPts val="0"/>
              </a:spcBef>
              <a:spcAft>
                <a:spcPts val="0"/>
              </a:spcAft>
              <a:defRPr sz="1164">
                <a:solidFill>
                  <a:schemeClr val="tx1">
                    <a:tint val="75000"/>
                  </a:schemeClr>
                </a:solidFill>
                <a:latin typeface="+mn-lt"/>
                <a:cs typeface="+mn-cs"/>
              </a:defRPr>
            </a:lvl1pPr>
          </a:lstStyle>
          <a:p>
            <a:pPr>
              <a:defRPr/>
            </a:pPr>
            <a:endParaRPr lang="it-IT"/>
          </a:p>
        </p:txBody>
      </p:sp>
      <p:sp>
        <p:nvSpPr>
          <p:cNvPr id="5" name="Segnaposto piè di pagina 4"/>
          <p:cNvSpPr>
            <a:spLocks noGrp="1"/>
          </p:cNvSpPr>
          <p:nvPr>
            <p:ph type="ftr" sz="quarter" idx="3"/>
          </p:nvPr>
        </p:nvSpPr>
        <p:spPr>
          <a:xfrm>
            <a:off x="3123967" y="6355663"/>
            <a:ext cx="2896067" cy="366253"/>
          </a:xfrm>
          <a:prstGeom prst="rect">
            <a:avLst/>
          </a:prstGeom>
        </p:spPr>
        <p:txBody>
          <a:bodyPr vert="horz" lIns="84344" tIns="42172" rIns="84344" bIns="42172" rtlCol="0" anchor="ctr"/>
          <a:lstStyle>
            <a:lvl1pPr algn="ctr" defTabSz="892616" fontAlgn="auto">
              <a:spcBef>
                <a:spcPts val="0"/>
              </a:spcBef>
              <a:spcAft>
                <a:spcPts val="0"/>
              </a:spcAft>
              <a:defRPr sz="1164">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2966" y="6355663"/>
            <a:ext cx="2133484" cy="366253"/>
          </a:xfrm>
          <a:prstGeom prst="rect">
            <a:avLst/>
          </a:prstGeom>
        </p:spPr>
        <p:txBody>
          <a:bodyPr vert="horz" wrap="square" lIns="84344" tIns="42172" rIns="84344" bIns="42172" numCol="1" anchor="ctr" anchorCtr="0" compatLnSpc="1">
            <a:prstTxWarp prst="textNoShape">
              <a:avLst/>
            </a:prstTxWarp>
          </a:bodyPr>
          <a:lstStyle>
            <a:lvl1pPr algn="r">
              <a:defRPr sz="1164">
                <a:solidFill>
                  <a:srgbClr val="898989"/>
                </a:solidFill>
                <a:latin typeface="Calibri" panose="020F0502020204030204" pitchFamily="34" charset="0"/>
              </a:defRPr>
            </a:lvl1pPr>
          </a:lstStyle>
          <a:p>
            <a:pPr>
              <a:defRPr/>
            </a:pPr>
            <a:fld id="{08875158-3737-4EB5-9D17-9C1BD8E0BD93}" type="slidenum">
              <a:rPr lang="it-IT" altLang="it-IT" smtClean="0"/>
              <a:pPr>
                <a:defRPr/>
              </a:pPr>
              <a:t>‹N›</a:t>
            </a:fld>
            <a:endParaRPr lang="it-IT" altLang="it-IT"/>
          </a:p>
        </p:txBody>
      </p:sp>
    </p:spTree>
    <p:extLst>
      <p:ext uri="{BB962C8B-B14F-4D97-AF65-F5344CB8AC3E}">
        <p14:creationId xmlns:p14="http://schemas.microsoft.com/office/powerpoint/2010/main" val="47562569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hdr="0" ftr="0" dt="0"/>
  <p:txStyles>
    <p:titleStyle>
      <a:lvl1pPr algn="ctr" defTabSz="892108" rtl="0" eaLnBrk="1" fontAlgn="base" hangingPunct="1">
        <a:spcBef>
          <a:spcPct val="0"/>
        </a:spcBef>
        <a:spcAft>
          <a:spcPct val="0"/>
        </a:spcAft>
        <a:defRPr sz="4339" kern="1200">
          <a:solidFill>
            <a:schemeClr val="tx1"/>
          </a:solidFill>
          <a:latin typeface="+mj-lt"/>
          <a:ea typeface="+mj-ea"/>
          <a:cs typeface="+mj-cs"/>
        </a:defRPr>
      </a:lvl1pPr>
      <a:lvl2pPr algn="ctr" defTabSz="892108" rtl="0" eaLnBrk="1" fontAlgn="base" hangingPunct="1">
        <a:spcBef>
          <a:spcPct val="0"/>
        </a:spcBef>
        <a:spcAft>
          <a:spcPct val="0"/>
        </a:spcAft>
        <a:defRPr sz="4339">
          <a:solidFill>
            <a:schemeClr val="tx1"/>
          </a:solidFill>
          <a:latin typeface="Calibri" pitchFamily="34" charset="0"/>
        </a:defRPr>
      </a:lvl2pPr>
      <a:lvl3pPr algn="ctr" defTabSz="892108" rtl="0" eaLnBrk="1" fontAlgn="base" hangingPunct="1">
        <a:spcBef>
          <a:spcPct val="0"/>
        </a:spcBef>
        <a:spcAft>
          <a:spcPct val="0"/>
        </a:spcAft>
        <a:defRPr sz="4339">
          <a:solidFill>
            <a:schemeClr val="tx1"/>
          </a:solidFill>
          <a:latin typeface="Calibri" pitchFamily="34" charset="0"/>
        </a:defRPr>
      </a:lvl3pPr>
      <a:lvl4pPr algn="ctr" defTabSz="892108" rtl="0" eaLnBrk="1" fontAlgn="base" hangingPunct="1">
        <a:spcBef>
          <a:spcPct val="0"/>
        </a:spcBef>
        <a:spcAft>
          <a:spcPct val="0"/>
        </a:spcAft>
        <a:defRPr sz="4339">
          <a:solidFill>
            <a:schemeClr val="tx1"/>
          </a:solidFill>
          <a:latin typeface="Calibri" pitchFamily="34" charset="0"/>
        </a:defRPr>
      </a:lvl4pPr>
      <a:lvl5pPr algn="ctr" defTabSz="892108" rtl="0" eaLnBrk="1" fontAlgn="base" hangingPunct="1">
        <a:spcBef>
          <a:spcPct val="0"/>
        </a:spcBef>
        <a:spcAft>
          <a:spcPct val="0"/>
        </a:spcAft>
        <a:defRPr sz="4339">
          <a:solidFill>
            <a:schemeClr val="tx1"/>
          </a:solidFill>
          <a:latin typeface="Calibri" pitchFamily="34" charset="0"/>
        </a:defRPr>
      </a:lvl5pPr>
      <a:lvl6pPr marL="483855" algn="ctr" defTabSz="892108" rtl="0" eaLnBrk="1" fontAlgn="base" hangingPunct="1">
        <a:spcBef>
          <a:spcPct val="0"/>
        </a:spcBef>
        <a:spcAft>
          <a:spcPct val="0"/>
        </a:spcAft>
        <a:defRPr sz="4339">
          <a:solidFill>
            <a:schemeClr val="tx1"/>
          </a:solidFill>
          <a:latin typeface="Calibri" pitchFamily="34" charset="0"/>
        </a:defRPr>
      </a:lvl6pPr>
      <a:lvl7pPr marL="967710" algn="ctr" defTabSz="892108" rtl="0" eaLnBrk="1" fontAlgn="base" hangingPunct="1">
        <a:spcBef>
          <a:spcPct val="0"/>
        </a:spcBef>
        <a:spcAft>
          <a:spcPct val="0"/>
        </a:spcAft>
        <a:defRPr sz="4339">
          <a:solidFill>
            <a:schemeClr val="tx1"/>
          </a:solidFill>
          <a:latin typeface="Calibri" pitchFamily="34" charset="0"/>
        </a:defRPr>
      </a:lvl7pPr>
      <a:lvl8pPr marL="1451564" algn="ctr" defTabSz="892108" rtl="0" eaLnBrk="1" fontAlgn="base" hangingPunct="1">
        <a:spcBef>
          <a:spcPct val="0"/>
        </a:spcBef>
        <a:spcAft>
          <a:spcPct val="0"/>
        </a:spcAft>
        <a:defRPr sz="4339">
          <a:solidFill>
            <a:schemeClr val="tx1"/>
          </a:solidFill>
          <a:latin typeface="Calibri" pitchFamily="34" charset="0"/>
        </a:defRPr>
      </a:lvl8pPr>
      <a:lvl9pPr marL="1935419" algn="ctr" defTabSz="892108" rtl="0" eaLnBrk="1" fontAlgn="base" hangingPunct="1">
        <a:spcBef>
          <a:spcPct val="0"/>
        </a:spcBef>
        <a:spcAft>
          <a:spcPct val="0"/>
        </a:spcAft>
        <a:defRPr sz="4339">
          <a:solidFill>
            <a:schemeClr val="tx1"/>
          </a:solidFill>
          <a:latin typeface="Calibri" pitchFamily="34" charset="0"/>
        </a:defRPr>
      </a:lvl9pPr>
    </p:titleStyle>
    <p:bodyStyle>
      <a:lvl1pPr marL="334331" indent="-334331" algn="l" defTabSz="892108" rtl="0" eaLnBrk="1" fontAlgn="base" hangingPunct="1">
        <a:spcBef>
          <a:spcPct val="20000"/>
        </a:spcBef>
        <a:spcAft>
          <a:spcPct val="0"/>
        </a:spcAft>
        <a:buFont typeface="Arial" panose="020B0604020202020204" pitchFamily="34" charset="0"/>
        <a:buChar char="•"/>
        <a:defRPr sz="3175" kern="1200">
          <a:solidFill>
            <a:schemeClr val="tx1"/>
          </a:solidFill>
          <a:latin typeface="+mn-lt"/>
          <a:ea typeface="+mn-ea"/>
          <a:cs typeface="+mn-cs"/>
        </a:defRPr>
      </a:lvl1pPr>
      <a:lvl2pPr marL="724103" indent="-278889" algn="l" defTabSz="892108" rtl="0" eaLnBrk="1" fontAlgn="base" hangingPunct="1">
        <a:spcBef>
          <a:spcPct val="20000"/>
        </a:spcBef>
        <a:spcAft>
          <a:spcPct val="0"/>
        </a:spcAft>
        <a:buFont typeface="Arial" panose="020B0604020202020204" pitchFamily="34" charset="0"/>
        <a:buChar char="–"/>
        <a:defRPr sz="2752" kern="1200">
          <a:solidFill>
            <a:schemeClr val="tx1"/>
          </a:solidFill>
          <a:latin typeface="+mn-lt"/>
          <a:ea typeface="+mn-ea"/>
          <a:cs typeface="+mn-cs"/>
        </a:defRPr>
      </a:lvl2pPr>
      <a:lvl3pPr marL="1115554" indent="-221767" algn="l" defTabSz="892108" rtl="0" eaLnBrk="1" fontAlgn="base" hangingPunct="1">
        <a:spcBef>
          <a:spcPct val="20000"/>
        </a:spcBef>
        <a:spcAft>
          <a:spcPct val="0"/>
        </a:spcAft>
        <a:buFont typeface="Arial" panose="020B0604020202020204" pitchFamily="34" charset="0"/>
        <a:buChar char="•"/>
        <a:defRPr sz="2328" kern="1200">
          <a:solidFill>
            <a:schemeClr val="tx1"/>
          </a:solidFill>
          <a:latin typeface="+mn-lt"/>
          <a:ea typeface="+mn-ea"/>
          <a:cs typeface="+mn-cs"/>
        </a:defRPr>
      </a:lvl3pPr>
      <a:lvl4pPr marL="1560768" indent="-221767" algn="l" defTabSz="892108"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07662" indent="-221767" algn="l" defTabSz="892108"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454692" indent="-223154" algn="l" defTabSz="892616" rtl="0" eaLnBrk="1" latinLnBrk="0" hangingPunct="1">
        <a:spcBef>
          <a:spcPct val="20000"/>
        </a:spcBef>
        <a:buFont typeface="Arial" pitchFamily="34" charset="0"/>
        <a:buChar char="•"/>
        <a:defRPr sz="1905" kern="1200">
          <a:solidFill>
            <a:schemeClr val="tx1"/>
          </a:solidFill>
          <a:latin typeface="+mn-lt"/>
          <a:ea typeface="+mn-ea"/>
          <a:cs typeface="+mn-cs"/>
        </a:defRPr>
      </a:lvl6pPr>
      <a:lvl7pPr marL="2900999" indent="-223154" algn="l" defTabSz="892616" rtl="0" eaLnBrk="1" latinLnBrk="0" hangingPunct="1">
        <a:spcBef>
          <a:spcPct val="20000"/>
        </a:spcBef>
        <a:buFont typeface="Arial" pitchFamily="34" charset="0"/>
        <a:buChar char="•"/>
        <a:defRPr sz="1905" kern="1200">
          <a:solidFill>
            <a:schemeClr val="tx1"/>
          </a:solidFill>
          <a:latin typeface="+mn-lt"/>
          <a:ea typeface="+mn-ea"/>
          <a:cs typeface="+mn-cs"/>
        </a:defRPr>
      </a:lvl7pPr>
      <a:lvl8pPr marL="3347308" indent="-223154" algn="l" defTabSz="892616" rtl="0" eaLnBrk="1" latinLnBrk="0" hangingPunct="1">
        <a:spcBef>
          <a:spcPct val="20000"/>
        </a:spcBef>
        <a:buFont typeface="Arial" pitchFamily="34" charset="0"/>
        <a:buChar char="•"/>
        <a:defRPr sz="1905" kern="1200">
          <a:solidFill>
            <a:schemeClr val="tx1"/>
          </a:solidFill>
          <a:latin typeface="+mn-lt"/>
          <a:ea typeface="+mn-ea"/>
          <a:cs typeface="+mn-cs"/>
        </a:defRPr>
      </a:lvl8pPr>
      <a:lvl9pPr marL="3793615" indent="-223154" algn="l" defTabSz="892616" rtl="0" eaLnBrk="1" latinLnBrk="0" hangingPunct="1">
        <a:spcBef>
          <a:spcPct val="20000"/>
        </a:spcBef>
        <a:buFont typeface="Arial" pitchFamily="34" charset="0"/>
        <a:buChar char="•"/>
        <a:defRPr sz="1905" kern="1200">
          <a:solidFill>
            <a:schemeClr val="tx1"/>
          </a:solidFill>
          <a:latin typeface="+mn-lt"/>
          <a:ea typeface="+mn-ea"/>
          <a:cs typeface="+mn-cs"/>
        </a:defRPr>
      </a:lvl9pPr>
    </p:bodyStyle>
    <p:otherStyle>
      <a:defPPr>
        <a:defRPr lang="it-IT"/>
      </a:defPPr>
      <a:lvl1pPr marL="0" algn="l" defTabSz="892616" rtl="0" eaLnBrk="1" latinLnBrk="0" hangingPunct="1">
        <a:defRPr sz="1799" kern="1200">
          <a:solidFill>
            <a:schemeClr val="tx1"/>
          </a:solidFill>
          <a:latin typeface="+mn-lt"/>
          <a:ea typeface="+mn-ea"/>
          <a:cs typeface="+mn-cs"/>
        </a:defRPr>
      </a:lvl1pPr>
      <a:lvl2pPr marL="446307" algn="l" defTabSz="892616" rtl="0" eaLnBrk="1" latinLnBrk="0" hangingPunct="1">
        <a:defRPr sz="1799" kern="1200">
          <a:solidFill>
            <a:schemeClr val="tx1"/>
          </a:solidFill>
          <a:latin typeface="+mn-lt"/>
          <a:ea typeface="+mn-ea"/>
          <a:cs typeface="+mn-cs"/>
        </a:defRPr>
      </a:lvl2pPr>
      <a:lvl3pPr marL="892616" algn="l" defTabSz="892616" rtl="0" eaLnBrk="1" latinLnBrk="0" hangingPunct="1">
        <a:defRPr sz="1799" kern="1200">
          <a:solidFill>
            <a:schemeClr val="tx1"/>
          </a:solidFill>
          <a:latin typeface="+mn-lt"/>
          <a:ea typeface="+mn-ea"/>
          <a:cs typeface="+mn-cs"/>
        </a:defRPr>
      </a:lvl3pPr>
      <a:lvl4pPr marL="1338923" algn="l" defTabSz="892616" rtl="0" eaLnBrk="1" latinLnBrk="0" hangingPunct="1">
        <a:defRPr sz="1799" kern="1200">
          <a:solidFill>
            <a:schemeClr val="tx1"/>
          </a:solidFill>
          <a:latin typeface="+mn-lt"/>
          <a:ea typeface="+mn-ea"/>
          <a:cs typeface="+mn-cs"/>
        </a:defRPr>
      </a:lvl4pPr>
      <a:lvl5pPr marL="1785230" algn="l" defTabSz="892616" rtl="0" eaLnBrk="1" latinLnBrk="0" hangingPunct="1">
        <a:defRPr sz="1799" kern="1200">
          <a:solidFill>
            <a:schemeClr val="tx1"/>
          </a:solidFill>
          <a:latin typeface="+mn-lt"/>
          <a:ea typeface="+mn-ea"/>
          <a:cs typeface="+mn-cs"/>
        </a:defRPr>
      </a:lvl5pPr>
      <a:lvl6pPr marL="2231538" algn="l" defTabSz="892616" rtl="0" eaLnBrk="1" latinLnBrk="0" hangingPunct="1">
        <a:defRPr sz="1799" kern="1200">
          <a:solidFill>
            <a:schemeClr val="tx1"/>
          </a:solidFill>
          <a:latin typeface="+mn-lt"/>
          <a:ea typeface="+mn-ea"/>
          <a:cs typeface="+mn-cs"/>
        </a:defRPr>
      </a:lvl6pPr>
      <a:lvl7pPr marL="2677846" algn="l" defTabSz="892616" rtl="0" eaLnBrk="1" latinLnBrk="0" hangingPunct="1">
        <a:defRPr sz="1799" kern="1200">
          <a:solidFill>
            <a:schemeClr val="tx1"/>
          </a:solidFill>
          <a:latin typeface="+mn-lt"/>
          <a:ea typeface="+mn-ea"/>
          <a:cs typeface="+mn-cs"/>
        </a:defRPr>
      </a:lvl7pPr>
      <a:lvl8pPr marL="3124153" algn="l" defTabSz="892616" rtl="0" eaLnBrk="1" latinLnBrk="0" hangingPunct="1">
        <a:defRPr sz="1799" kern="1200">
          <a:solidFill>
            <a:schemeClr val="tx1"/>
          </a:solidFill>
          <a:latin typeface="+mn-lt"/>
          <a:ea typeface="+mn-ea"/>
          <a:cs typeface="+mn-cs"/>
        </a:defRPr>
      </a:lvl8pPr>
      <a:lvl9pPr marL="3570461" algn="l" defTabSz="89261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 Box 6"/>
          <p:cNvSpPr txBox="1">
            <a:spLocks noChangeArrowheads="1"/>
          </p:cNvSpPr>
          <p:nvPr/>
        </p:nvSpPr>
        <p:spPr bwMode="auto">
          <a:xfrm>
            <a:off x="1223368" y="248550"/>
            <a:ext cx="7632848" cy="2585323"/>
          </a:xfrm>
          <a:prstGeom prst="rect">
            <a:avLst/>
          </a:prstGeom>
          <a:noFill/>
          <a:ln w="9525">
            <a:noFill/>
            <a:miter lim="800000"/>
            <a:headEnd/>
            <a:tailEnd/>
          </a:ln>
          <a:effectLst/>
        </p:spPr>
        <p:txBody>
          <a:bodyPr wrap="square">
            <a:spAutoFit/>
          </a:bodyPr>
          <a:lstStyle/>
          <a:p>
            <a:pPr eaLnBrk="1" hangingPunct="1">
              <a:spcAft>
                <a:spcPct val="30000"/>
              </a:spcAft>
              <a:defRPr/>
            </a:pPr>
            <a:r>
              <a:rPr lang="it-IT" sz="5400" b="1" dirty="0">
                <a:solidFill>
                  <a:srgbClr val="FF0000"/>
                </a:solidFill>
                <a:effectLst>
                  <a:outerShdw blurRad="38100" dist="38100" dir="2700000" algn="tl">
                    <a:srgbClr val="FFFFFF"/>
                  </a:outerShdw>
                </a:effectLst>
                <a:latin typeface="Arial" charset="0"/>
                <a:cs typeface="Arial" charset="0"/>
              </a:rPr>
              <a:t>Intelligenza artificiale in azienda: </a:t>
            </a:r>
            <a:r>
              <a:rPr lang="it-IT" sz="5400" b="1">
                <a:solidFill>
                  <a:srgbClr val="FF0000"/>
                </a:solidFill>
                <a:effectLst>
                  <a:outerShdw blurRad="38100" dist="38100" dir="2700000" algn="tl">
                    <a:srgbClr val="FFFFFF"/>
                  </a:outerShdw>
                </a:effectLst>
                <a:latin typeface="Arial" charset="0"/>
                <a:cs typeface="Arial" charset="0"/>
              </a:rPr>
              <a:t>minaccia od </a:t>
            </a:r>
            <a:r>
              <a:rPr lang="it-IT" sz="5400" b="1" dirty="0">
                <a:solidFill>
                  <a:srgbClr val="FF0000"/>
                </a:solidFill>
                <a:effectLst>
                  <a:outerShdw blurRad="38100" dist="38100" dir="2700000" algn="tl">
                    <a:srgbClr val="FFFFFF"/>
                  </a:outerShdw>
                </a:effectLst>
                <a:latin typeface="Arial" charset="0"/>
                <a:cs typeface="Arial" charset="0"/>
              </a:rPr>
              <a:t>opportunità?</a:t>
            </a:r>
          </a:p>
        </p:txBody>
      </p:sp>
      <p:sp>
        <p:nvSpPr>
          <p:cNvPr id="6" name="Rectangle 5"/>
          <p:cNvSpPr txBox="1">
            <a:spLocks noChangeArrowheads="1"/>
          </p:cNvSpPr>
          <p:nvPr/>
        </p:nvSpPr>
        <p:spPr bwMode="auto">
          <a:xfrm>
            <a:off x="5220072" y="4653136"/>
            <a:ext cx="3780160" cy="1224136"/>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344" tIns="42172" rIns="84344" bIns="42172" numCol="1" anchor="t" anchorCtr="0" compatLnSpc="1">
            <a:prstTxWarp prst="textNoShape">
              <a:avLst/>
            </a:prstTxWarp>
            <a:noAutofit/>
          </a:bodyPr>
          <a:lstStyle>
            <a:lvl1pPr marL="315913" indent="-315913" algn="l" defTabSz="842963"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1pPr>
            <a:lvl2pPr marL="684213" indent="-263525" algn="l" defTabSz="84296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2pPr>
            <a:lvl3pPr marL="1054100" indent="-209550" algn="l" defTabSz="84296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74788" indent="-209550" algn="l" defTabSz="84296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97063" indent="-209550" algn="l" defTabSz="84296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319467" indent="-210861" algn="l" defTabSz="84344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41188" indent="-210861" algn="l" defTabSz="84344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62910" indent="-210861" algn="l" defTabSz="84344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84631" indent="-210861" algn="l" defTabSz="84344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eaLnBrk="1" fontAlgn="auto" hangingPunct="1">
              <a:spcAft>
                <a:spcPts val="0"/>
              </a:spcAft>
              <a:buFont typeface="Wingdings 2"/>
              <a:buNone/>
              <a:defRPr/>
            </a:pPr>
            <a:r>
              <a:rPr lang="it-IT" sz="2400" b="1" dirty="0">
                <a:solidFill>
                  <a:schemeClr val="accent1">
                    <a:lumMod val="75000"/>
                  </a:schemeClr>
                </a:solidFill>
                <a:effectLst>
                  <a:outerShdw blurRad="38100" dist="38100" dir="2700000" algn="tl">
                    <a:srgbClr val="FFFFFF"/>
                  </a:outerShdw>
                </a:effectLst>
              </a:rPr>
              <a:t>Prof. Alessandro Montrone</a:t>
            </a:r>
          </a:p>
          <a:p>
            <a:pPr algn="ctr" eaLnBrk="1" fontAlgn="auto" hangingPunct="1">
              <a:spcAft>
                <a:spcPts val="0"/>
              </a:spcAft>
              <a:buFont typeface="Wingdings 2"/>
              <a:buNone/>
              <a:defRPr/>
            </a:pPr>
            <a:r>
              <a:rPr lang="it-IT" sz="2000" b="1" dirty="0">
                <a:solidFill>
                  <a:schemeClr val="accent1">
                    <a:lumMod val="75000"/>
                  </a:schemeClr>
                </a:solidFill>
                <a:effectLst>
                  <a:outerShdw blurRad="38100" dist="38100" dir="2700000" algn="tl">
                    <a:srgbClr val="FFFFFF"/>
                  </a:outerShdw>
                </a:effectLst>
              </a:rPr>
              <a:t>Dipartimento di Economia</a:t>
            </a:r>
          </a:p>
          <a:p>
            <a:pPr algn="ctr" eaLnBrk="1" fontAlgn="auto" hangingPunct="1">
              <a:spcAft>
                <a:spcPts val="0"/>
              </a:spcAft>
              <a:buFont typeface="Wingdings 2"/>
              <a:buNone/>
              <a:defRPr/>
            </a:pPr>
            <a:r>
              <a:rPr lang="it-IT" sz="2000" b="1" dirty="0">
                <a:solidFill>
                  <a:schemeClr val="accent1">
                    <a:lumMod val="75000"/>
                  </a:schemeClr>
                </a:solidFill>
                <a:effectLst>
                  <a:outerShdw blurRad="38100" dist="38100" dir="2700000" algn="tl">
                    <a:srgbClr val="FFFFFF"/>
                  </a:outerShdw>
                </a:effectLst>
              </a:rPr>
              <a:t>Università degli Studi di Perugia</a:t>
            </a:r>
          </a:p>
        </p:txBody>
      </p:sp>
      <p:pic>
        <p:nvPicPr>
          <p:cNvPr id="2" name="Immagine 1"/>
          <p:cNvPicPr>
            <a:picLocks noChangeAspect="1"/>
          </p:cNvPicPr>
          <p:nvPr/>
        </p:nvPicPr>
        <p:blipFill>
          <a:blip r:embed="rId3"/>
          <a:stretch>
            <a:fillRect/>
          </a:stretch>
        </p:blipFill>
        <p:spPr>
          <a:xfrm>
            <a:off x="1177610" y="2996952"/>
            <a:ext cx="3862182" cy="2162822"/>
          </a:xfrm>
          <a:prstGeom prst="rect">
            <a:avLst/>
          </a:prstGeom>
        </p:spPr>
      </p:pic>
      <p:sp>
        <p:nvSpPr>
          <p:cNvPr id="3" name="Segnaposto numero diapositiva 2"/>
          <p:cNvSpPr>
            <a:spLocks noGrp="1"/>
          </p:cNvSpPr>
          <p:nvPr>
            <p:ph type="sldNum" sz="quarter" idx="12"/>
          </p:nvPr>
        </p:nvSpPr>
        <p:spPr/>
        <p:txBody>
          <a:bodyPr/>
          <a:lstStyle/>
          <a:p>
            <a:pPr>
              <a:defRPr/>
            </a:pPr>
            <a:fld id="{9090A922-93EE-49E1-A50A-5B0F9507EC35}" type="slidenum">
              <a:rPr lang="it-IT" altLang="it-IT" smtClean="0"/>
              <a:pPr>
                <a:defRPr/>
              </a:pPr>
              <a:t>1</a:t>
            </a:fld>
            <a:endParaRPr lang="it-IT" altLang="it-IT"/>
          </a:p>
        </p:txBody>
      </p:sp>
    </p:spTree>
    <p:extLst>
      <p:ext uri="{BB962C8B-B14F-4D97-AF65-F5344CB8AC3E}">
        <p14:creationId xmlns:p14="http://schemas.microsoft.com/office/powerpoint/2010/main" val="3097454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116632"/>
            <a:ext cx="7642843" cy="1144120"/>
          </a:xfrm>
        </p:spPr>
        <p:txBody>
          <a:bodyPr/>
          <a:lstStyle/>
          <a:p>
            <a:pPr algn="l"/>
            <a:r>
              <a:rPr lang="it-IT" sz="6600" b="1" dirty="0">
                <a:solidFill>
                  <a:srgbClr val="FF0000"/>
                </a:solidFill>
              </a:rPr>
              <a:t>La matrice della IA</a:t>
            </a:r>
          </a:p>
        </p:txBody>
      </p:sp>
      <p:sp>
        <p:nvSpPr>
          <p:cNvPr id="3" name="Rettangolo 2"/>
          <p:cNvSpPr/>
          <p:nvPr/>
        </p:nvSpPr>
        <p:spPr>
          <a:xfrm>
            <a:off x="1043608" y="1124744"/>
            <a:ext cx="7848872" cy="5093702"/>
          </a:xfrm>
          <a:prstGeom prst="rect">
            <a:avLst/>
          </a:prstGeom>
        </p:spPr>
        <p:txBody>
          <a:bodyPr wrap="square">
            <a:spAutoFit/>
          </a:bodyPr>
          <a:lstStyle/>
          <a:p>
            <a:pPr>
              <a:spcAft>
                <a:spcPts val="600"/>
              </a:spcAft>
            </a:pPr>
            <a:r>
              <a:rPr lang="it-IT" sz="3200" dirty="0">
                <a:solidFill>
                  <a:srgbClr val="1B1B1B"/>
                </a:solidFill>
                <a:latin typeface="+mj-lt"/>
                <a:ea typeface="Calibri" panose="020F0502020204030204" pitchFamily="34" charset="0"/>
                <a:cs typeface="Calibri" panose="020F0502020204030204" pitchFamily="34" charset="0"/>
              </a:rPr>
              <a:t>Con la </a:t>
            </a:r>
            <a:r>
              <a:rPr lang="it-IT" sz="3200" b="1" dirty="0">
                <a:solidFill>
                  <a:srgbClr val="1B1B1B"/>
                </a:solidFill>
                <a:latin typeface="+mj-lt"/>
                <a:ea typeface="Calibri" panose="020F0502020204030204" pitchFamily="34" charset="0"/>
                <a:cs typeface="Calibri" panose="020F0502020204030204" pitchFamily="34" charset="0"/>
              </a:rPr>
              <a:t>IA di tipo 2 (</a:t>
            </a:r>
            <a:r>
              <a:rPr lang="it-IT" sz="3200" b="1" i="1" dirty="0">
                <a:solidFill>
                  <a:srgbClr val="1B1B1B"/>
                </a:solidFill>
                <a:latin typeface="+mj-lt"/>
                <a:ea typeface="Calibri" panose="020F0502020204030204" pitchFamily="34" charset="0"/>
                <a:cs typeface="Calibri" panose="020F0502020204030204" pitchFamily="34" charset="0"/>
              </a:rPr>
              <a:t>machine </a:t>
            </a:r>
            <a:r>
              <a:rPr lang="it-IT" sz="3200" b="1" i="1" dirty="0" err="1">
                <a:solidFill>
                  <a:srgbClr val="1B1B1B"/>
                </a:solidFill>
                <a:latin typeface="+mj-lt"/>
                <a:ea typeface="Calibri" panose="020F0502020204030204" pitchFamily="34" charset="0"/>
                <a:cs typeface="Calibri" panose="020F0502020204030204" pitchFamily="34" charset="0"/>
              </a:rPr>
              <a:t>learning</a:t>
            </a:r>
            <a:r>
              <a:rPr lang="it-IT" sz="3200" b="1" dirty="0">
                <a:solidFill>
                  <a:srgbClr val="1B1B1B"/>
                </a:solidFill>
                <a:latin typeface="+mj-lt"/>
                <a:ea typeface="Calibri" panose="020F0502020204030204" pitchFamily="34" charset="0"/>
                <a:cs typeface="Calibri" panose="020F0502020204030204" pitchFamily="34" charset="0"/>
              </a:rPr>
              <a:t>) </a:t>
            </a:r>
            <a:r>
              <a:rPr lang="it-IT" sz="3200" dirty="0">
                <a:solidFill>
                  <a:srgbClr val="1B1B1B"/>
                </a:solidFill>
                <a:latin typeface="+mj-lt"/>
                <a:ea typeface="Calibri" panose="020F0502020204030204" pitchFamily="34" charset="0"/>
                <a:cs typeface="Calibri" panose="020F0502020204030204" pitchFamily="34" charset="0"/>
              </a:rPr>
              <a:t>si fa riferimento a sistemi </a:t>
            </a:r>
            <a:r>
              <a:rPr lang="it-IT" sz="3200" dirty="0">
                <a:solidFill>
                  <a:srgbClr val="303031"/>
                </a:solidFill>
                <a:latin typeface="+mj-lt"/>
                <a:ea typeface="Calibri" panose="020F0502020204030204" pitchFamily="34" charset="0"/>
                <a:cs typeface="Calibri" panose="020F0502020204030204" pitchFamily="34" charset="0"/>
              </a:rPr>
              <a:t>di </a:t>
            </a:r>
            <a:r>
              <a:rPr lang="it-IT" sz="3200" dirty="0">
                <a:solidFill>
                  <a:srgbClr val="1B1B1B"/>
                </a:solidFill>
                <a:latin typeface="+mj-lt"/>
                <a:ea typeface="Calibri" panose="020F0502020204030204" pitchFamily="34" charset="0"/>
                <a:cs typeface="Calibri" panose="020F0502020204030204" pitchFamily="34" charset="0"/>
              </a:rPr>
              <a:t>intelligenza artificiale dotati di autocontrollo e capacità di comprensione automatica in grado di risolvere un’ampia varietà di problemi derivanti da contesti diversi e di «</a:t>
            </a:r>
            <a:r>
              <a:rPr lang="it-IT" sz="3200" b="1" dirty="0">
                <a:solidFill>
                  <a:srgbClr val="FF0000"/>
                </a:solidFill>
                <a:latin typeface="+mj-lt"/>
                <a:ea typeface="Calibri" panose="020F0502020204030204" pitchFamily="34" charset="0"/>
                <a:cs typeface="Calibri" panose="020F0502020204030204" pitchFamily="34" charset="0"/>
              </a:rPr>
              <a:t>imparare</a:t>
            </a:r>
            <a:r>
              <a:rPr lang="it-IT" sz="3200" dirty="0">
                <a:solidFill>
                  <a:srgbClr val="1B1B1B"/>
                </a:solidFill>
                <a:latin typeface="+mj-lt"/>
                <a:ea typeface="Calibri" panose="020F0502020204030204" pitchFamily="34" charset="0"/>
                <a:cs typeface="Calibri" panose="020F0502020204030204" pitchFamily="34" charset="0"/>
              </a:rPr>
              <a:t>».</a:t>
            </a:r>
          </a:p>
          <a:p>
            <a:r>
              <a:rPr lang="it-IT" sz="3200" dirty="0">
                <a:solidFill>
                  <a:schemeClr val="accent5">
                    <a:lumMod val="50000"/>
                  </a:schemeClr>
                </a:solidFill>
                <a:latin typeface="+mj-lt"/>
              </a:rPr>
              <a:t>Nel prosieguo ragioneremo sull’impatto di questo tipo di IA sui </a:t>
            </a:r>
            <a:r>
              <a:rPr lang="it-IT" sz="3200" b="1" dirty="0">
                <a:solidFill>
                  <a:schemeClr val="accent5">
                    <a:lumMod val="50000"/>
                  </a:schemeClr>
                </a:solidFill>
                <a:latin typeface="+mj-lt"/>
              </a:rPr>
              <a:t>processi decisionali </a:t>
            </a:r>
            <a:r>
              <a:rPr lang="it-IT" sz="3200" dirty="0">
                <a:solidFill>
                  <a:schemeClr val="accent5">
                    <a:lumMod val="50000"/>
                  </a:schemeClr>
                </a:solidFill>
                <a:latin typeface="+mj-lt"/>
              </a:rPr>
              <a:t>in azienda.</a:t>
            </a:r>
          </a:p>
          <a:p>
            <a:pPr>
              <a:spcAft>
                <a:spcPts val="600"/>
              </a:spcAft>
            </a:pPr>
            <a:endParaRPr lang="it-IT" sz="3200" dirty="0">
              <a:latin typeface="+mj-lt"/>
              <a:ea typeface="Calibri" panose="020F0502020204030204" pitchFamily="34"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pPr>
              <a:defRPr/>
            </a:pPr>
            <a:fld id="{9090A922-93EE-49E1-A50A-5B0F9507EC35}" type="slidenum">
              <a:rPr lang="it-IT" altLang="it-IT" smtClean="0"/>
              <a:pPr>
                <a:defRPr/>
              </a:pPr>
              <a:t>10</a:t>
            </a:fld>
            <a:endParaRPr lang="it-IT" altLang="it-IT"/>
          </a:p>
        </p:txBody>
      </p:sp>
    </p:spTree>
    <p:extLst>
      <p:ext uri="{BB962C8B-B14F-4D97-AF65-F5344CB8AC3E}">
        <p14:creationId xmlns:p14="http://schemas.microsoft.com/office/powerpoint/2010/main" val="3345182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273850"/>
            <a:ext cx="7642843" cy="1144120"/>
          </a:xfrm>
        </p:spPr>
        <p:txBody>
          <a:bodyPr/>
          <a:lstStyle/>
          <a:p>
            <a:pPr algn="l">
              <a:lnSpc>
                <a:spcPts val="5000"/>
              </a:lnSpc>
            </a:pPr>
            <a:r>
              <a:rPr lang="it-IT" sz="4800" b="1" dirty="0">
                <a:solidFill>
                  <a:srgbClr val="FF0000"/>
                </a:solidFill>
              </a:rPr>
              <a:t>La razionalità nei processi decisionali</a:t>
            </a:r>
          </a:p>
        </p:txBody>
      </p:sp>
      <p:sp>
        <p:nvSpPr>
          <p:cNvPr id="3" name="Segnaposto contenuto 2"/>
          <p:cNvSpPr>
            <a:spLocks noGrp="1"/>
          </p:cNvSpPr>
          <p:nvPr>
            <p:ph idx="1"/>
          </p:nvPr>
        </p:nvSpPr>
        <p:spPr>
          <a:xfrm>
            <a:off x="1043608" y="1471565"/>
            <a:ext cx="7776864" cy="4526078"/>
          </a:xfrm>
        </p:spPr>
        <p:txBody>
          <a:bodyPr/>
          <a:lstStyle/>
          <a:p>
            <a:pPr marL="0" indent="0">
              <a:buNone/>
            </a:pPr>
            <a:r>
              <a:rPr lang="it-IT" sz="3200" dirty="0"/>
              <a:t>Le tradizionali teorie di interpretazione del processo decisionale sono la </a:t>
            </a:r>
            <a:r>
              <a:rPr lang="it-IT" sz="3200" b="1" dirty="0">
                <a:solidFill>
                  <a:schemeClr val="accent5">
                    <a:lumMod val="50000"/>
                  </a:schemeClr>
                </a:solidFill>
              </a:rPr>
              <a:t>razionalità obiettiva </a:t>
            </a:r>
            <a:r>
              <a:rPr lang="it-IT" sz="3200" dirty="0"/>
              <a:t>e la </a:t>
            </a:r>
            <a:r>
              <a:rPr lang="it-IT" sz="3200" b="1" dirty="0">
                <a:solidFill>
                  <a:schemeClr val="accent5">
                    <a:lumMod val="50000"/>
                  </a:schemeClr>
                </a:solidFill>
              </a:rPr>
              <a:t>razionalità limitata</a:t>
            </a:r>
            <a:r>
              <a:rPr lang="it-IT" sz="3200" dirty="0"/>
              <a:t>.</a:t>
            </a:r>
          </a:p>
          <a:p>
            <a:pPr marL="0" indent="0">
              <a:buNone/>
            </a:pPr>
            <a:r>
              <a:rPr lang="it-IT" sz="3200" dirty="0"/>
              <a:t>Entrambe si fondano sul presupposto che i processi decisionali siano consequenziali, ovvero dipendenti da aspettative future e basati su preferenze fra diverse alternative.</a:t>
            </a:r>
          </a:p>
        </p:txBody>
      </p:sp>
      <p:sp>
        <p:nvSpPr>
          <p:cNvPr id="5" name="Segnaposto numero diapositiva 4"/>
          <p:cNvSpPr>
            <a:spLocks noGrp="1"/>
          </p:cNvSpPr>
          <p:nvPr>
            <p:ph type="sldNum" sz="quarter" idx="12"/>
          </p:nvPr>
        </p:nvSpPr>
        <p:spPr/>
        <p:txBody>
          <a:bodyPr/>
          <a:lstStyle/>
          <a:p>
            <a:pPr>
              <a:defRPr/>
            </a:pPr>
            <a:fld id="{9090A922-93EE-49E1-A50A-5B0F9507EC35}" type="slidenum">
              <a:rPr lang="it-IT" altLang="it-IT" smtClean="0"/>
              <a:pPr>
                <a:defRPr/>
              </a:pPr>
              <a:t>11</a:t>
            </a:fld>
            <a:endParaRPr lang="it-IT" altLang="it-IT"/>
          </a:p>
        </p:txBody>
      </p:sp>
      <p:pic>
        <p:nvPicPr>
          <p:cNvPr id="6" name="Immagine 5"/>
          <p:cNvPicPr>
            <a:picLocks noChangeAspect="1"/>
          </p:cNvPicPr>
          <p:nvPr/>
        </p:nvPicPr>
        <p:blipFill>
          <a:blip r:embed="rId2"/>
          <a:stretch>
            <a:fillRect/>
          </a:stretch>
        </p:blipFill>
        <p:spPr>
          <a:xfrm>
            <a:off x="3491880" y="5058486"/>
            <a:ext cx="2547945" cy="1668079"/>
          </a:xfrm>
          <a:prstGeom prst="rect">
            <a:avLst/>
          </a:prstGeom>
        </p:spPr>
      </p:pic>
    </p:spTree>
    <p:extLst>
      <p:ext uri="{BB962C8B-B14F-4D97-AF65-F5344CB8AC3E}">
        <p14:creationId xmlns:p14="http://schemas.microsoft.com/office/powerpoint/2010/main" val="1172035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7731" y="225129"/>
            <a:ext cx="7642843" cy="1144120"/>
          </a:xfrm>
        </p:spPr>
        <p:txBody>
          <a:bodyPr/>
          <a:lstStyle/>
          <a:p>
            <a:pPr algn="l"/>
            <a:r>
              <a:rPr lang="it-IT" sz="4800" b="1" dirty="0">
                <a:solidFill>
                  <a:srgbClr val="FF0000"/>
                </a:solidFill>
              </a:rPr>
              <a:t>Secondo la teoria della razionalità obiettiva…</a:t>
            </a:r>
            <a:endParaRPr lang="it-IT" sz="6000" b="1" dirty="0">
              <a:solidFill>
                <a:srgbClr val="FF0000"/>
              </a:solidFill>
            </a:endParaRPr>
          </a:p>
        </p:txBody>
      </p:sp>
      <p:sp>
        <p:nvSpPr>
          <p:cNvPr id="3" name="Segnaposto contenuto 2"/>
          <p:cNvSpPr>
            <a:spLocks noGrp="1"/>
          </p:cNvSpPr>
          <p:nvPr>
            <p:ph idx="1"/>
          </p:nvPr>
        </p:nvSpPr>
        <p:spPr>
          <a:xfrm>
            <a:off x="1043608" y="1599417"/>
            <a:ext cx="7992888" cy="4526078"/>
          </a:xfrm>
        </p:spPr>
        <p:txBody>
          <a:bodyPr/>
          <a:lstStyle/>
          <a:p>
            <a:pPr marL="0" indent="0">
              <a:buNone/>
            </a:pPr>
            <a:r>
              <a:rPr lang="it-IT" sz="2600" dirty="0"/>
              <a:t>… l'uomo razionale (</a:t>
            </a:r>
            <a:r>
              <a:rPr lang="it-IT" sz="2600" i="1" dirty="0"/>
              <a:t>uomo economico</a:t>
            </a:r>
            <a:r>
              <a:rPr lang="it-IT" sz="2600" dirty="0"/>
              <a:t>) si trova a prendere la decisione basando la sua scelta sulle seguenti ipotesi:</a:t>
            </a:r>
          </a:p>
          <a:p>
            <a:r>
              <a:rPr lang="it-IT" sz="2600" dirty="0"/>
              <a:t>individua tutti i problemi definendoli perfettamente;</a:t>
            </a:r>
          </a:p>
          <a:p>
            <a:r>
              <a:rPr lang="it-IT" sz="2600" dirty="0"/>
              <a:t>conosce perfettamente tutte le alternative possibili associate al problema;</a:t>
            </a:r>
          </a:p>
          <a:p>
            <a:r>
              <a:rPr lang="it-IT" sz="2600" dirty="0"/>
              <a:t>è in grado di individuare esattamente tutte le conseguenze associate a ciascuna alternativa;</a:t>
            </a:r>
          </a:p>
          <a:p>
            <a:r>
              <a:rPr lang="it-IT" sz="2600" dirty="0"/>
              <a:t>ha capacità di previsione e di calcolo illimitate;</a:t>
            </a:r>
          </a:p>
          <a:p>
            <a:r>
              <a:rPr lang="it-IT" sz="2600" dirty="0"/>
              <a:t>sceglie l'alternativa che massimizza la sua funzione di utilità.</a:t>
            </a:r>
          </a:p>
          <a:p>
            <a:pPr marL="0" indent="0">
              <a:buNone/>
            </a:pPr>
            <a:endParaRPr lang="it-IT" sz="2600" dirty="0"/>
          </a:p>
        </p:txBody>
      </p:sp>
      <p:sp>
        <p:nvSpPr>
          <p:cNvPr id="5" name="Segnaposto numero diapositiva 4"/>
          <p:cNvSpPr>
            <a:spLocks noGrp="1"/>
          </p:cNvSpPr>
          <p:nvPr>
            <p:ph type="sldNum" sz="quarter" idx="12"/>
          </p:nvPr>
        </p:nvSpPr>
        <p:spPr/>
        <p:txBody>
          <a:bodyPr/>
          <a:lstStyle/>
          <a:p>
            <a:pPr>
              <a:defRPr/>
            </a:pPr>
            <a:fld id="{9090A922-93EE-49E1-A50A-5B0F9507EC35}" type="slidenum">
              <a:rPr lang="it-IT" altLang="it-IT" smtClean="0"/>
              <a:pPr>
                <a:defRPr/>
              </a:pPr>
              <a:t>12</a:t>
            </a:fld>
            <a:endParaRPr lang="it-IT" altLang="it-IT"/>
          </a:p>
        </p:txBody>
      </p:sp>
      <p:pic>
        <p:nvPicPr>
          <p:cNvPr id="6" name="Immagine 5"/>
          <p:cNvPicPr>
            <a:picLocks noChangeAspect="1"/>
          </p:cNvPicPr>
          <p:nvPr/>
        </p:nvPicPr>
        <p:blipFill>
          <a:blip r:embed="rId2"/>
          <a:stretch>
            <a:fillRect/>
          </a:stretch>
        </p:blipFill>
        <p:spPr>
          <a:xfrm>
            <a:off x="7065520" y="0"/>
            <a:ext cx="2331016" cy="1551185"/>
          </a:xfrm>
          <a:prstGeom prst="rect">
            <a:avLst/>
          </a:prstGeom>
        </p:spPr>
      </p:pic>
    </p:spTree>
    <p:extLst>
      <p:ext uri="{BB962C8B-B14F-4D97-AF65-F5344CB8AC3E}">
        <p14:creationId xmlns:p14="http://schemas.microsoft.com/office/powerpoint/2010/main" val="2428028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273850"/>
            <a:ext cx="7642843" cy="1144120"/>
          </a:xfrm>
        </p:spPr>
        <p:txBody>
          <a:bodyPr/>
          <a:lstStyle/>
          <a:p>
            <a:pPr algn="l"/>
            <a:r>
              <a:rPr lang="it-IT" sz="4800" b="1" dirty="0">
                <a:solidFill>
                  <a:srgbClr val="FF0000"/>
                </a:solidFill>
              </a:rPr>
              <a:t>Secondo la teoria della razionalità limitata…</a:t>
            </a:r>
            <a:endParaRPr lang="it-IT" sz="6000" b="1" dirty="0">
              <a:solidFill>
                <a:srgbClr val="FF0000"/>
              </a:solidFill>
            </a:endParaRPr>
          </a:p>
        </p:txBody>
      </p:sp>
      <p:sp>
        <p:nvSpPr>
          <p:cNvPr id="3" name="Segnaposto contenuto 2"/>
          <p:cNvSpPr>
            <a:spLocks noGrp="1"/>
          </p:cNvSpPr>
          <p:nvPr>
            <p:ph idx="1"/>
          </p:nvPr>
        </p:nvSpPr>
        <p:spPr>
          <a:xfrm>
            <a:off x="1043608" y="1999266"/>
            <a:ext cx="7992888" cy="4526078"/>
          </a:xfrm>
        </p:spPr>
        <p:txBody>
          <a:bodyPr/>
          <a:lstStyle/>
          <a:p>
            <a:pPr marL="0" indent="0">
              <a:buNone/>
            </a:pPr>
            <a:r>
              <a:rPr lang="it-IT" sz="2600" dirty="0"/>
              <a:t>… protagonista delle decisioni è l'</a:t>
            </a:r>
            <a:r>
              <a:rPr lang="it-IT" sz="2600" i="1" dirty="0"/>
              <a:t>uomo amministrativo</a:t>
            </a:r>
            <a:r>
              <a:rPr lang="it-IT" sz="2600" dirty="0"/>
              <a:t>, il classico manager aziendale che prende le decisioni basando la sua scelta su diversi presupposti:</a:t>
            </a:r>
          </a:p>
          <a:p>
            <a:r>
              <a:rPr lang="it-IT" sz="2600" dirty="0"/>
              <a:t>individua con grande difficoltà solo alcuni problemi;</a:t>
            </a:r>
          </a:p>
          <a:p>
            <a:r>
              <a:rPr lang="it-IT" sz="2600" dirty="0"/>
              <a:t>definisce in modo vago i problemi che si presentano;</a:t>
            </a:r>
          </a:p>
          <a:p>
            <a:r>
              <a:rPr lang="it-IT" sz="2600" dirty="0"/>
              <a:t>sviluppa solo alcune soluzioni;</a:t>
            </a:r>
          </a:p>
          <a:p>
            <a:r>
              <a:rPr lang="it-IT" sz="2600" dirty="0"/>
              <a:t>conosce solo alcune conseguenze collegate alle singole alternative;</a:t>
            </a:r>
          </a:p>
          <a:p>
            <a:r>
              <a:rPr lang="it-IT" sz="2600" dirty="0"/>
              <a:t>sceglie quindi, l'alternativa soddisfacente.</a:t>
            </a:r>
          </a:p>
          <a:p>
            <a:pPr marL="0" indent="0">
              <a:buNone/>
            </a:pPr>
            <a:endParaRPr lang="it-IT" sz="2600" dirty="0"/>
          </a:p>
        </p:txBody>
      </p:sp>
      <p:sp>
        <p:nvSpPr>
          <p:cNvPr id="5" name="Segnaposto numero diapositiva 4"/>
          <p:cNvSpPr>
            <a:spLocks noGrp="1"/>
          </p:cNvSpPr>
          <p:nvPr>
            <p:ph type="sldNum" sz="quarter" idx="12"/>
          </p:nvPr>
        </p:nvSpPr>
        <p:spPr/>
        <p:txBody>
          <a:bodyPr/>
          <a:lstStyle/>
          <a:p>
            <a:pPr>
              <a:defRPr/>
            </a:pPr>
            <a:fld id="{9090A922-93EE-49E1-A50A-5B0F9507EC35}" type="slidenum">
              <a:rPr lang="it-IT" altLang="it-IT" smtClean="0"/>
              <a:pPr>
                <a:defRPr/>
              </a:pPr>
              <a:t>13</a:t>
            </a:fld>
            <a:endParaRPr lang="it-IT" altLang="it-IT"/>
          </a:p>
        </p:txBody>
      </p:sp>
      <p:pic>
        <p:nvPicPr>
          <p:cNvPr id="7" name="Immagine 6"/>
          <p:cNvPicPr>
            <a:picLocks noChangeAspect="1"/>
          </p:cNvPicPr>
          <p:nvPr/>
        </p:nvPicPr>
        <p:blipFill>
          <a:blip r:embed="rId2"/>
          <a:stretch>
            <a:fillRect/>
          </a:stretch>
        </p:blipFill>
        <p:spPr>
          <a:xfrm>
            <a:off x="7164288" y="-15984"/>
            <a:ext cx="1979712" cy="2042418"/>
          </a:xfrm>
          <a:prstGeom prst="rect">
            <a:avLst/>
          </a:prstGeom>
        </p:spPr>
      </p:pic>
    </p:spTree>
    <p:extLst>
      <p:ext uri="{BB962C8B-B14F-4D97-AF65-F5344CB8AC3E}">
        <p14:creationId xmlns:p14="http://schemas.microsoft.com/office/powerpoint/2010/main" val="2436916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34729" y="-19376"/>
            <a:ext cx="7920880" cy="1144120"/>
          </a:xfrm>
        </p:spPr>
        <p:txBody>
          <a:bodyPr/>
          <a:lstStyle/>
          <a:p>
            <a:pPr algn="l"/>
            <a:r>
              <a:rPr lang="it-IT" b="1" dirty="0">
                <a:solidFill>
                  <a:srgbClr val="FF0000"/>
                </a:solidFill>
              </a:rPr>
              <a:t>I due </a:t>
            </a:r>
            <a:r>
              <a:rPr lang="it-IT" sz="4400" b="1" dirty="0">
                <a:solidFill>
                  <a:srgbClr val="FF0000"/>
                </a:solidFill>
              </a:rPr>
              <a:t>modelli</a:t>
            </a:r>
            <a:r>
              <a:rPr lang="it-IT" b="1" dirty="0">
                <a:solidFill>
                  <a:srgbClr val="FF0000"/>
                </a:solidFill>
              </a:rPr>
              <a:t> sono ancora validi?</a:t>
            </a:r>
          </a:p>
        </p:txBody>
      </p:sp>
      <p:sp>
        <p:nvSpPr>
          <p:cNvPr id="3" name="Segnaposto contenuto 2"/>
          <p:cNvSpPr>
            <a:spLocks noGrp="1"/>
          </p:cNvSpPr>
          <p:nvPr>
            <p:ph idx="1"/>
          </p:nvPr>
        </p:nvSpPr>
        <p:spPr>
          <a:xfrm>
            <a:off x="1034729" y="908720"/>
            <a:ext cx="7938640" cy="4526078"/>
          </a:xfrm>
        </p:spPr>
        <p:txBody>
          <a:bodyPr/>
          <a:lstStyle/>
          <a:p>
            <a:pPr marL="0" indent="0">
              <a:buNone/>
            </a:pPr>
            <a:r>
              <a:rPr lang="it-IT" sz="2600" dirty="0"/>
              <a:t>Occorre una rivisitazione del processo decisionale in relazione alle nuove tecnologie, con l’utilizzo oggi di «robot» nelle funzioni operative aziendali e domani forse anche nelle funzioni direzionali.</a:t>
            </a:r>
          </a:p>
          <a:p>
            <a:pPr marL="0" indent="0">
              <a:buNone/>
            </a:pPr>
            <a:r>
              <a:rPr lang="it-IT" sz="2600" dirty="0"/>
              <a:t>Diversa figura, ma diretta evoluzione dell'</a:t>
            </a:r>
            <a:r>
              <a:rPr lang="it-IT" sz="2600" i="1" dirty="0"/>
              <a:t>uomo economico</a:t>
            </a:r>
            <a:r>
              <a:rPr lang="it-IT" sz="2600" dirty="0"/>
              <a:t> e dell'</a:t>
            </a:r>
            <a:r>
              <a:rPr lang="it-IT" sz="2600" i="1" dirty="0"/>
              <a:t>uomo amministrativo: </a:t>
            </a:r>
            <a:r>
              <a:rPr lang="it-IT" sz="2600" dirty="0"/>
              <a:t>l'</a:t>
            </a:r>
            <a:r>
              <a:rPr lang="it-IT" sz="2600" b="1" i="1" dirty="0">
                <a:solidFill>
                  <a:srgbClr val="FF0000"/>
                </a:solidFill>
              </a:rPr>
              <a:t>uomo digitale</a:t>
            </a:r>
            <a:r>
              <a:rPr lang="it-IT" sz="2600" dirty="0"/>
              <a:t>, che si caratterizzerebbe per la capacità di utilizzo di strumenti decisionali avanzati.</a:t>
            </a:r>
          </a:p>
          <a:p>
            <a:endParaRPr lang="it-IT" sz="2600" dirty="0"/>
          </a:p>
        </p:txBody>
      </p:sp>
      <p:sp>
        <p:nvSpPr>
          <p:cNvPr id="5" name="Segnaposto numero diapositiva 4"/>
          <p:cNvSpPr>
            <a:spLocks noGrp="1"/>
          </p:cNvSpPr>
          <p:nvPr>
            <p:ph type="sldNum" sz="quarter" idx="12"/>
          </p:nvPr>
        </p:nvSpPr>
        <p:spPr/>
        <p:txBody>
          <a:bodyPr/>
          <a:lstStyle/>
          <a:p>
            <a:pPr>
              <a:defRPr/>
            </a:pPr>
            <a:fld id="{9090A922-93EE-49E1-A50A-5B0F9507EC35}" type="slidenum">
              <a:rPr lang="it-IT" altLang="it-IT" smtClean="0"/>
              <a:pPr>
                <a:defRPr/>
              </a:pPr>
              <a:t>14</a:t>
            </a:fld>
            <a:endParaRPr lang="it-IT" altLang="it-IT"/>
          </a:p>
        </p:txBody>
      </p:sp>
      <p:pic>
        <p:nvPicPr>
          <p:cNvPr id="4" name="Immagine 3">
            <a:extLst>
              <a:ext uri="{FF2B5EF4-FFF2-40B4-BE49-F238E27FC236}">
                <a16:creationId xmlns:a16="http://schemas.microsoft.com/office/drawing/2014/main" id="{F2B67648-6179-560C-4757-8394AFC85ADA}"/>
              </a:ext>
            </a:extLst>
          </p:cNvPr>
          <p:cNvPicPr>
            <a:picLocks noChangeAspect="1"/>
          </p:cNvPicPr>
          <p:nvPr/>
        </p:nvPicPr>
        <p:blipFill>
          <a:blip r:embed="rId2"/>
          <a:stretch>
            <a:fillRect/>
          </a:stretch>
        </p:blipFill>
        <p:spPr>
          <a:xfrm>
            <a:off x="5796136" y="3999318"/>
            <a:ext cx="2216024" cy="2532599"/>
          </a:xfrm>
          <a:prstGeom prst="rect">
            <a:avLst/>
          </a:prstGeom>
        </p:spPr>
      </p:pic>
    </p:spTree>
    <p:extLst>
      <p:ext uri="{BB962C8B-B14F-4D97-AF65-F5344CB8AC3E}">
        <p14:creationId xmlns:p14="http://schemas.microsoft.com/office/powerpoint/2010/main" val="3225188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7" y="0"/>
            <a:ext cx="7642843" cy="1144120"/>
          </a:xfrm>
        </p:spPr>
        <p:txBody>
          <a:bodyPr/>
          <a:lstStyle/>
          <a:p>
            <a:pPr algn="l"/>
            <a:r>
              <a:rPr lang="it-IT" sz="6000" b="1" dirty="0">
                <a:solidFill>
                  <a:srgbClr val="FF0000"/>
                </a:solidFill>
              </a:rPr>
              <a:t>L’uomo digitale…</a:t>
            </a:r>
          </a:p>
        </p:txBody>
      </p:sp>
      <p:sp>
        <p:nvSpPr>
          <p:cNvPr id="3" name="Segnaposto contenuto 2"/>
          <p:cNvSpPr>
            <a:spLocks noGrp="1"/>
          </p:cNvSpPr>
          <p:nvPr>
            <p:ph idx="1"/>
          </p:nvPr>
        </p:nvSpPr>
        <p:spPr>
          <a:xfrm>
            <a:off x="1056787" y="1052736"/>
            <a:ext cx="7992889" cy="4526078"/>
          </a:xfrm>
        </p:spPr>
        <p:txBody>
          <a:bodyPr/>
          <a:lstStyle/>
          <a:p>
            <a:pPr marL="0" indent="0">
              <a:buNone/>
            </a:pPr>
            <a:r>
              <a:rPr lang="it-IT" sz="2800" dirty="0"/>
              <a:t>… nell’ambito del processo decisorio, supera i limiti dell'</a:t>
            </a:r>
            <a:r>
              <a:rPr lang="it-IT" sz="2800" i="1" dirty="0"/>
              <a:t>uomo amministrativo</a:t>
            </a:r>
            <a:r>
              <a:rPr lang="it-IT" sz="2800" dirty="0"/>
              <a:t> grazie all'utilizzo delle macchine e all’accesso ad informazioni disponibili in formato digitale, per cui:</a:t>
            </a:r>
          </a:p>
          <a:p>
            <a:r>
              <a:rPr lang="it-IT" sz="2600" dirty="0"/>
              <a:t>sviluppa tutte le alternative possibili, analizzando le informazioni già presenti in formato digitale;</a:t>
            </a:r>
          </a:p>
          <a:p>
            <a:r>
              <a:rPr lang="it-IT" sz="2600" dirty="0"/>
              <a:t>ha la possibilità di prevedere le conseguenze associate alle sue decisioni grazie ad un processo deduttivo che attraverso l'utilizzo delle reti neurali, genera nuova conoscenza in ambiti in cui non vi sono regole predefinite o costanti nel tempo.</a:t>
            </a:r>
          </a:p>
        </p:txBody>
      </p:sp>
      <p:sp>
        <p:nvSpPr>
          <p:cNvPr id="5" name="Segnaposto numero diapositiva 4"/>
          <p:cNvSpPr>
            <a:spLocks noGrp="1"/>
          </p:cNvSpPr>
          <p:nvPr>
            <p:ph type="sldNum" sz="quarter" idx="12"/>
          </p:nvPr>
        </p:nvSpPr>
        <p:spPr/>
        <p:txBody>
          <a:bodyPr/>
          <a:lstStyle/>
          <a:p>
            <a:pPr>
              <a:defRPr/>
            </a:pPr>
            <a:fld id="{9090A922-93EE-49E1-A50A-5B0F9507EC35}" type="slidenum">
              <a:rPr lang="it-IT" altLang="it-IT" smtClean="0"/>
              <a:pPr>
                <a:defRPr/>
              </a:pPr>
              <a:t>15</a:t>
            </a:fld>
            <a:endParaRPr lang="it-IT" altLang="it-IT"/>
          </a:p>
        </p:txBody>
      </p:sp>
    </p:spTree>
    <p:extLst>
      <p:ext uri="{BB962C8B-B14F-4D97-AF65-F5344CB8AC3E}">
        <p14:creationId xmlns:p14="http://schemas.microsoft.com/office/powerpoint/2010/main" val="751100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273850"/>
            <a:ext cx="7714851" cy="1144120"/>
          </a:xfrm>
        </p:spPr>
        <p:txBody>
          <a:bodyPr/>
          <a:lstStyle/>
          <a:p>
            <a:pPr algn="l"/>
            <a:r>
              <a:rPr lang="it-IT" sz="4800" b="1" dirty="0">
                <a:solidFill>
                  <a:srgbClr val="FF0000"/>
                </a:solidFill>
              </a:rPr>
              <a:t>Comunque, non tutte le tipologie di decisioni…</a:t>
            </a:r>
          </a:p>
        </p:txBody>
      </p:sp>
      <p:sp>
        <p:nvSpPr>
          <p:cNvPr id="3" name="Segnaposto contenuto 2"/>
          <p:cNvSpPr>
            <a:spLocks noGrp="1"/>
          </p:cNvSpPr>
          <p:nvPr>
            <p:ph idx="1"/>
          </p:nvPr>
        </p:nvSpPr>
        <p:spPr>
          <a:xfrm>
            <a:off x="1043608" y="1607801"/>
            <a:ext cx="7992888" cy="4526078"/>
          </a:xfrm>
        </p:spPr>
        <p:txBody>
          <a:bodyPr/>
          <a:lstStyle/>
          <a:p>
            <a:pPr marL="0" indent="0">
              <a:buNone/>
            </a:pPr>
            <a:r>
              <a:rPr lang="it-IT" sz="3200" dirty="0"/>
              <a:t>… potranno basarsi su un processo razionale e asettico che non preveda </a:t>
            </a:r>
            <a:r>
              <a:rPr lang="it-IT" sz="3200" i="1" dirty="0" err="1"/>
              <a:t>skills</a:t>
            </a:r>
            <a:r>
              <a:rPr lang="it-IT" sz="3200" i="1" dirty="0"/>
              <a:t> umane </a:t>
            </a:r>
            <a:r>
              <a:rPr lang="it-IT" sz="3200" dirty="0"/>
              <a:t>(creatività, empatia, sensibilità), ma è comunque possibile ipotizzare che il fenomeno della trasformazione digitale determini, così facendo, una </a:t>
            </a:r>
            <a:r>
              <a:rPr lang="it-IT" sz="3200" b="1" dirty="0">
                <a:solidFill>
                  <a:schemeClr val="accent5">
                    <a:lumMod val="50000"/>
                  </a:schemeClr>
                </a:solidFill>
              </a:rPr>
              <a:t>epocale modificazione dell'organizzazione del lavoro</a:t>
            </a:r>
            <a:r>
              <a:rPr lang="it-IT" sz="3200" dirty="0"/>
              <a:t>.</a:t>
            </a:r>
          </a:p>
          <a:p>
            <a:endParaRPr lang="it-IT" sz="3200" dirty="0"/>
          </a:p>
        </p:txBody>
      </p:sp>
      <p:sp>
        <p:nvSpPr>
          <p:cNvPr id="5" name="Segnaposto numero diapositiva 4"/>
          <p:cNvSpPr>
            <a:spLocks noGrp="1"/>
          </p:cNvSpPr>
          <p:nvPr>
            <p:ph type="sldNum" sz="quarter" idx="12"/>
          </p:nvPr>
        </p:nvSpPr>
        <p:spPr/>
        <p:txBody>
          <a:bodyPr/>
          <a:lstStyle/>
          <a:p>
            <a:pPr>
              <a:defRPr/>
            </a:pPr>
            <a:fld id="{9090A922-93EE-49E1-A50A-5B0F9507EC35}" type="slidenum">
              <a:rPr lang="it-IT" altLang="it-IT" smtClean="0"/>
              <a:pPr>
                <a:defRPr/>
              </a:pPr>
              <a:t>16</a:t>
            </a:fld>
            <a:endParaRPr lang="it-IT" altLang="it-IT"/>
          </a:p>
        </p:txBody>
      </p:sp>
      <p:pic>
        <p:nvPicPr>
          <p:cNvPr id="6" name="Immagine 5"/>
          <p:cNvPicPr>
            <a:picLocks noChangeAspect="1"/>
          </p:cNvPicPr>
          <p:nvPr/>
        </p:nvPicPr>
        <p:blipFill>
          <a:blip r:embed="rId2"/>
          <a:stretch>
            <a:fillRect/>
          </a:stretch>
        </p:blipFill>
        <p:spPr>
          <a:xfrm>
            <a:off x="6293639" y="4688996"/>
            <a:ext cx="2742857" cy="1666667"/>
          </a:xfrm>
          <a:prstGeom prst="rect">
            <a:avLst/>
          </a:prstGeom>
        </p:spPr>
      </p:pic>
    </p:spTree>
    <p:extLst>
      <p:ext uri="{BB962C8B-B14F-4D97-AF65-F5344CB8AC3E}">
        <p14:creationId xmlns:p14="http://schemas.microsoft.com/office/powerpoint/2010/main" val="2807411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5101" y="217922"/>
            <a:ext cx="8228899" cy="1144120"/>
          </a:xfrm>
        </p:spPr>
        <p:txBody>
          <a:bodyPr/>
          <a:lstStyle/>
          <a:p>
            <a:r>
              <a:rPr lang="it-IT" b="1" dirty="0">
                <a:solidFill>
                  <a:srgbClr val="FF0000"/>
                </a:solidFill>
              </a:rPr>
              <a:t>Keynes nel 1930 scrisse "</a:t>
            </a:r>
            <a:r>
              <a:rPr lang="it-IT" b="1" dirty="0" err="1">
                <a:solidFill>
                  <a:srgbClr val="FF0000"/>
                </a:solidFill>
              </a:rPr>
              <a:t>Economic</a:t>
            </a:r>
            <a:r>
              <a:rPr lang="it-IT" b="1" dirty="0">
                <a:solidFill>
                  <a:srgbClr val="FF0000"/>
                </a:solidFill>
              </a:rPr>
              <a:t> </a:t>
            </a:r>
            <a:r>
              <a:rPr lang="it-IT" b="1" dirty="0" err="1">
                <a:solidFill>
                  <a:srgbClr val="FF0000"/>
                </a:solidFill>
              </a:rPr>
              <a:t>possibilities</a:t>
            </a:r>
            <a:r>
              <a:rPr lang="it-IT" b="1" dirty="0">
                <a:solidFill>
                  <a:srgbClr val="FF0000"/>
                </a:solidFill>
              </a:rPr>
              <a:t> for </a:t>
            </a:r>
            <a:r>
              <a:rPr lang="it-IT" b="1" dirty="0" err="1">
                <a:solidFill>
                  <a:srgbClr val="FF0000"/>
                </a:solidFill>
              </a:rPr>
              <a:t>our</a:t>
            </a:r>
            <a:r>
              <a:rPr lang="it-IT" b="1" dirty="0">
                <a:solidFill>
                  <a:srgbClr val="FF0000"/>
                </a:solidFill>
              </a:rPr>
              <a:t> </a:t>
            </a:r>
            <a:r>
              <a:rPr lang="it-IT" b="1" dirty="0" err="1">
                <a:solidFill>
                  <a:srgbClr val="FF0000"/>
                </a:solidFill>
              </a:rPr>
              <a:t>grandchildren</a:t>
            </a:r>
            <a:r>
              <a:rPr lang="it-IT" b="1" dirty="0">
                <a:solidFill>
                  <a:srgbClr val="FF0000"/>
                </a:solidFill>
              </a:rPr>
              <a:t>"</a:t>
            </a:r>
          </a:p>
        </p:txBody>
      </p:sp>
      <p:sp>
        <p:nvSpPr>
          <p:cNvPr id="3" name="Segnaposto contenuto 2"/>
          <p:cNvSpPr>
            <a:spLocks noGrp="1"/>
          </p:cNvSpPr>
          <p:nvPr>
            <p:ph idx="1"/>
          </p:nvPr>
        </p:nvSpPr>
        <p:spPr>
          <a:xfrm>
            <a:off x="1141118" y="1484784"/>
            <a:ext cx="7776864" cy="4526078"/>
          </a:xfrm>
        </p:spPr>
        <p:txBody>
          <a:bodyPr/>
          <a:lstStyle/>
          <a:p>
            <a:pPr marL="0" indent="0">
              <a:spcBef>
                <a:spcPts val="0"/>
              </a:spcBef>
              <a:spcAft>
                <a:spcPts val="600"/>
              </a:spcAft>
              <a:buNone/>
            </a:pPr>
            <a:r>
              <a:rPr lang="it-IT" sz="2600" dirty="0"/>
              <a:t>Già rilevava come le (allora) nuove tecnologie stessero promuovendo la produttività e riducendo i costi; prevedeva anche una modificazione dell'organizzazione del lavoro, coniando l'espressione "</a:t>
            </a:r>
            <a:r>
              <a:rPr lang="it-IT" sz="2600" b="1" i="1" dirty="0"/>
              <a:t>disoccupazione tecnologica</a:t>
            </a:r>
            <a:r>
              <a:rPr lang="it-IT" sz="2600" dirty="0"/>
              <a:t>".</a:t>
            </a:r>
          </a:p>
          <a:p>
            <a:pPr marL="0" indent="0">
              <a:spcBef>
                <a:spcPts val="0"/>
              </a:spcBef>
              <a:spcAft>
                <a:spcPts val="600"/>
              </a:spcAft>
              <a:buNone/>
            </a:pPr>
            <a:r>
              <a:rPr lang="it-IT" sz="2600" dirty="0"/>
              <a:t>Tuttavia, Keynes non vedeva in maniera negativa questo fenomeno, ma lo riteneva la soluzione ai problemi economici della società: delegando alle macchine il lavoro, il genere umano si sarebbe affrancato dalla cura degli interessi economici, concentrandosi sulle "arti della vita".</a:t>
            </a:r>
          </a:p>
          <a:p>
            <a:pPr>
              <a:spcBef>
                <a:spcPts val="0"/>
              </a:spcBef>
              <a:spcAft>
                <a:spcPts val="600"/>
              </a:spcAft>
            </a:pPr>
            <a:endParaRPr lang="it-IT" sz="2600" dirty="0"/>
          </a:p>
        </p:txBody>
      </p:sp>
      <p:sp>
        <p:nvSpPr>
          <p:cNvPr id="5" name="Segnaposto numero diapositiva 4"/>
          <p:cNvSpPr>
            <a:spLocks noGrp="1"/>
          </p:cNvSpPr>
          <p:nvPr>
            <p:ph type="sldNum" sz="quarter" idx="12"/>
          </p:nvPr>
        </p:nvSpPr>
        <p:spPr/>
        <p:txBody>
          <a:bodyPr/>
          <a:lstStyle/>
          <a:p>
            <a:pPr>
              <a:defRPr/>
            </a:pPr>
            <a:fld id="{9090A922-93EE-49E1-A50A-5B0F9507EC35}" type="slidenum">
              <a:rPr lang="it-IT" altLang="it-IT" smtClean="0"/>
              <a:pPr>
                <a:defRPr/>
              </a:pPr>
              <a:t>17</a:t>
            </a:fld>
            <a:endParaRPr lang="it-IT" altLang="it-IT"/>
          </a:p>
        </p:txBody>
      </p:sp>
    </p:spTree>
    <p:extLst>
      <p:ext uri="{BB962C8B-B14F-4D97-AF65-F5344CB8AC3E}">
        <p14:creationId xmlns:p14="http://schemas.microsoft.com/office/powerpoint/2010/main" val="2094118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5900" y="188640"/>
            <a:ext cx="8086933" cy="1144120"/>
          </a:xfrm>
        </p:spPr>
        <p:txBody>
          <a:bodyPr/>
          <a:lstStyle/>
          <a:p>
            <a:pPr algn="l"/>
            <a:r>
              <a:rPr lang="it-IT" sz="4000" b="1" dirty="0">
                <a:solidFill>
                  <a:srgbClr val="FF0000"/>
                </a:solidFill>
              </a:rPr>
              <a:t>Classificazione delle attività aziendali per potenziale di automazione</a:t>
            </a:r>
          </a:p>
        </p:txBody>
      </p:sp>
      <p:sp>
        <p:nvSpPr>
          <p:cNvPr id="7" name="Rettangolo 6"/>
          <p:cNvSpPr/>
          <p:nvPr/>
        </p:nvSpPr>
        <p:spPr>
          <a:xfrm>
            <a:off x="49210" y="5128097"/>
            <a:ext cx="9059294" cy="1037207"/>
          </a:xfrm>
          <a:prstGeom prst="rect">
            <a:avLst/>
          </a:prstGeom>
          <a:solidFill>
            <a:schemeClr val="accent5">
              <a:lumMod val="20000"/>
              <a:lumOff val="80000"/>
            </a:schemeClr>
          </a:solidFill>
        </p:spPr>
        <p:txBody>
          <a:bodyPr wrap="square">
            <a:spAutoFit/>
          </a:bodyPr>
          <a:lstStyle/>
          <a:p>
            <a:pPr>
              <a:lnSpc>
                <a:spcPct val="107000"/>
              </a:lnSpc>
              <a:spcAft>
                <a:spcPts val="0"/>
              </a:spcAft>
            </a:pPr>
            <a:r>
              <a:rPr lang="it-IT" sz="2000" dirty="0">
                <a:solidFill>
                  <a:srgbClr val="373738"/>
                </a:solidFill>
                <a:latin typeface="Calibri" panose="020F0502020204030204" pitchFamily="34" charset="0"/>
                <a:ea typeface="Calibri" panose="020F0502020204030204" pitchFamily="34" charset="0"/>
                <a:cs typeface="Calibri" panose="020F0502020204030204" pitchFamily="34" charset="0"/>
              </a:rPr>
              <a:t>Le attività "</a:t>
            </a:r>
            <a:r>
              <a:rPr lang="it-IT" sz="2000" i="1" dirty="0" err="1">
                <a:solidFill>
                  <a:srgbClr val="1F1F1F"/>
                </a:solidFill>
                <a:latin typeface="Calibri" panose="020F0502020204030204" pitchFamily="34" charset="0"/>
                <a:ea typeface="Calibri" panose="020F0502020204030204" pitchFamily="34" charset="0"/>
                <a:cs typeface="Calibri" panose="020F0502020204030204" pitchFamily="34" charset="0"/>
              </a:rPr>
              <a:t>abstra</a:t>
            </a:r>
            <a:r>
              <a:rPr lang="it-IT" sz="2000" i="1" dirty="0" err="1">
                <a:solidFill>
                  <a:srgbClr val="373738"/>
                </a:solidFill>
                <a:latin typeface="Calibri" panose="020F0502020204030204" pitchFamily="34" charset="0"/>
                <a:ea typeface="Calibri" panose="020F0502020204030204" pitchFamily="34" charset="0"/>
                <a:cs typeface="Calibri" panose="020F0502020204030204" pitchFamily="34" charset="0"/>
              </a:rPr>
              <a:t>ct</a:t>
            </a:r>
            <a:r>
              <a:rPr lang="it-IT" sz="2000" i="1" dirty="0">
                <a:solidFill>
                  <a:srgbClr val="373738"/>
                </a:solidFill>
                <a:latin typeface="Calibri" panose="020F0502020204030204" pitchFamily="34" charset="0"/>
                <a:ea typeface="Calibri" panose="020F0502020204030204" pitchFamily="34" charset="0"/>
                <a:cs typeface="Calibri" panose="020F0502020204030204" pitchFamily="34" charset="0"/>
              </a:rPr>
              <a:t>” </a:t>
            </a:r>
            <a:r>
              <a:rPr lang="it-IT" sz="2000" dirty="0">
                <a:solidFill>
                  <a:srgbClr val="1F1F1F"/>
                </a:solidFill>
                <a:latin typeface="Calibri" panose="020F0502020204030204" pitchFamily="34" charset="0"/>
                <a:ea typeface="Calibri" panose="020F0502020204030204" pitchFamily="34" charset="0"/>
                <a:cs typeface="Calibri" panose="020F0502020204030204" pitchFamily="34" charset="0"/>
              </a:rPr>
              <a:t>richiedono cap</a:t>
            </a:r>
            <a:r>
              <a:rPr lang="it-IT" sz="2000" dirty="0">
                <a:solidFill>
                  <a:srgbClr val="373738"/>
                </a:solidFill>
                <a:latin typeface="Calibri" panose="020F0502020204030204" pitchFamily="34" charset="0"/>
                <a:ea typeface="Calibri" panose="020F0502020204030204" pitchFamily="34" charset="0"/>
                <a:cs typeface="Calibri" panose="020F0502020204030204" pitchFamily="34" charset="0"/>
              </a:rPr>
              <a:t>a</a:t>
            </a:r>
            <a:r>
              <a:rPr lang="it-IT" sz="2000" dirty="0">
                <a:solidFill>
                  <a:srgbClr val="1F1F1F"/>
                </a:solidFill>
                <a:latin typeface="Calibri" panose="020F0502020204030204" pitchFamily="34" charset="0"/>
                <a:ea typeface="Calibri" panose="020F0502020204030204" pitchFamily="34" charset="0"/>
                <a:cs typeface="Calibri" panose="020F0502020204030204" pitchFamily="34" charset="0"/>
              </a:rPr>
              <a:t>cità di </a:t>
            </a:r>
            <a:r>
              <a:rPr lang="it-IT" sz="2000" i="1" dirty="0" err="1">
                <a:solidFill>
                  <a:srgbClr val="1F1F1F"/>
                </a:solidFill>
                <a:latin typeface="Calibri" panose="020F0502020204030204" pitchFamily="34" charset="0"/>
                <a:ea typeface="Calibri" panose="020F0502020204030204" pitchFamily="34" charset="0"/>
                <a:cs typeface="Calibri" panose="020F0502020204030204" pitchFamily="34" charset="0"/>
              </a:rPr>
              <a:t>p</a:t>
            </a:r>
            <a:r>
              <a:rPr lang="it-IT" sz="2000" i="1" dirty="0" err="1">
                <a:solidFill>
                  <a:srgbClr val="373738"/>
                </a:solidFill>
                <a:latin typeface="Calibri" panose="020F0502020204030204" pitchFamily="34" charset="0"/>
                <a:ea typeface="Calibri" panose="020F0502020204030204" pitchFamily="34" charset="0"/>
                <a:cs typeface="Calibri" panose="020F0502020204030204" pitchFamily="34" charset="0"/>
              </a:rPr>
              <a:t>ro</a:t>
            </a:r>
            <a:r>
              <a:rPr lang="it-IT" sz="2000" i="1" dirty="0" err="1">
                <a:solidFill>
                  <a:srgbClr val="1F1F1F"/>
                </a:solidFill>
                <a:latin typeface="Calibri" panose="020F0502020204030204" pitchFamily="34" charset="0"/>
                <a:ea typeface="Calibri" panose="020F0502020204030204" pitchFamily="34" charset="0"/>
                <a:cs typeface="Calibri" panose="020F0502020204030204" pitchFamily="34" charset="0"/>
              </a:rPr>
              <a:t>blem</a:t>
            </a:r>
            <a:r>
              <a:rPr lang="it-IT" sz="2000" i="1" dirty="0">
                <a:solidFill>
                  <a:srgbClr val="1F1F1F"/>
                </a:solidFill>
                <a:latin typeface="Calibri" panose="020F0502020204030204" pitchFamily="34" charset="0"/>
                <a:ea typeface="Calibri" panose="020F0502020204030204" pitchFamily="34" charset="0"/>
                <a:cs typeface="Calibri" panose="020F0502020204030204" pitchFamily="34" charset="0"/>
              </a:rPr>
              <a:t> </a:t>
            </a:r>
            <a:r>
              <a:rPr lang="it-IT" sz="2000" i="1" dirty="0" err="1">
                <a:solidFill>
                  <a:srgbClr val="1F1F1F"/>
                </a:solidFill>
                <a:latin typeface="Calibri" panose="020F0502020204030204" pitchFamily="34" charset="0"/>
                <a:ea typeface="Calibri" panose="020F0502020204030204" pitchFamily="34" charset="0"/>
                <a:cs typeface="Calibri" panose="020F0502020204030204" pitchFamily="34" charset="0"/>
              </a:rPr>
              <a:t>solvin</a:t>
            </a:r>
            <a:r>
              <a:rPr lang="it-IT" sz="2000" i="1" dirty="0" err="1">
                <a:solidFill>
                  <a:srgbClr val="373738"/>
                </a:solidFill>
                <a:latin typeface="Calibri" panose="020F0502020204030204" pitchFamily="34" charset="0"/>
                <a:ea typeface="Calibri" panose="020F0502020204030204" pitchFamily="34" charset="0"/>
                <a:cs typeface="Calibri" panose="020F0502020204030204" pitchFamily="34" charset="0"/>
              </a:rPr>
              <a:t>g</a:t>
            </a:r>
            <a:r>
              <a:rPr lang="it-IT" sz="2000" i="1" dirty="0">
                <a:solidFill>
                  <a:srgbClr val="373738"/>
                </a:solidFill>
                <a:latin typeface="Calibri" panose="020F0502020204030204" pitchFamily="34" charset="0"/>
                <a:ea typeface="Calibri" panose="020F0502020204030204" pitchFamily="34" charset="0"/>
                <a:cs typeface="Calibri" panose="020F0502020204030204" pitchFamily="34" charset="0"/>
              </a:rPr>
              <a:t>, </a:t>
            </a:r>
            <a:r>
              <a:rPr lang="it-IT" sz="2000" dirty="0">
                <a:solidFill>
                  <a:srgbClr val="0C0C0C"/>
                </a:solidFill>
                <a:latin typeface="Calibri" panose="020F0502020204030204" pitchFamily="34" charset="0"/>
                <a:ea typeface="Calibri" panose="020F0502020204030204" pitchFamily="34" charset="0"/>
                <a:cs typeface="Calibri" panose="020F0502020204030204" pitchFamily="34" charset="0"/>
              </a:rPr>
              <a:t>intuizione</a:t>
            </a:r>
            <a:r>
              <a:rPr lang="it-IT" sz="2000" dirty="0">
                <a:solidFill>
                  <a:srgbClr val="373738"/>
                </a:solidFill>
                <a:latin typeface="Calibri" panose="020F0502020204030204" pitchFamily="34" charset="0"/>
                <a:ea typeface="Calibri" panose="020F0502020204030204" pitchFamily="34" charset="0"/>
                <a:cs typeface="Calibri" panose="020F0502020204030204" pitchFamily="34" charset="0"/>
              </a:rPr>
              <a:t>, </a:t>
            </a:r>
            <a:r>
              <a:rPr lang="it-IT" sz="2000" dirty="0">
                <a:solidFill>
                  <a:srgbClr val="1F1F1F"/>
                </a:solidFill>
                <a:latin typeface="Calibri" panose="020F0502020204030204" pitchFamily="34" charset="0"/>
                <a:ea typeface="Calibri" panose="020F0502020204030204" pitchFamily="34" charset="0"/>
                <a:cs typeface="Calibri" panose="020F0502020204030204" pitchFamily="34" charset="0"/>
              </a:rPr>
              <a:t>crea</a:t>
            </a:r>
            <a:r>
              <a:rPr lang="it-IT" sz="2000" dirty="0">
                <a:solidFill>
                  <a:srgbClr val="0C0C0C"/>
                </a:solidFill>
                <a:latin typeface="Calibri" panose="020F0502020204030204" pitchFamily="34" charset="0"/>
                <a:ea typeface="Calibri" panose="020F0502020204030204" pitchFamily="34" charset="0"/>
                <a:cs typeface="Calibri" panose="020F0502020204030204" pitchFamily="34" charset="0"/>
              </a:rPr>
              <a:t>tività</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r>
              <a:rPr lang="it-IT" sz="2000" dirty="0">
                <a:solidFill>
                  <a:srgbClr val="1F1F1F"/>
                </a:solidFill>
                <a:latin typeface="Calibri" panose="020F0502020204030204" pitchFamily="34" charset="0"/>
                <a:ea typeface="Calibri" panose="020F0502020204030204" pitchFamily="34" charset="0"/>
              </a:rPr>
              <a:t>e persuasione tipiche delle figure manageriali</a:t>
            </a:r>
            <a:r>
              <a:rPr lang="it-IT" sz="2000" dirty="0">
                <a:solidFill>
                  <a:srgbClr val="373738"/>
                </a:solidFill>
                <a:latin typeface="Calibri" panose="020F0502020204030204" pitchFamily="34" charset="0"/>
                <a:ea typeface="Calibri" panose="020F0502020204030204" pitchFamily="34" charset="0"/>
              </a:rPr>
              <a:t>, </a:t>
            </a:r>
            <a:r>
              <a:rPr lang="it-IT" sz="2000" dirty="0">
                <a:solidFill>
                  <a:srgbClr val="1F1F1F"/>
                </a:solidFill>
                <a:latin typeface="Calibri" panose="020F0502020204030204" pitchFamily="34" charset="0"/>
                <a:ea typeface="Calibri" panose="020F0502020204030204" pitchFamily="34" charset="0"/>
              </a:rPr>
              <a:t>men</a:t>
            </a:r>
            <a:r>
              <a:rPr lang="it-IT" sz="2000" dirty="0">
                <a:solidFill>
                  <a:srgbClr val="373738"/>
                </a:solidFill>
                <a:latin typeface="Calibri" panose="020F0502020204030204" pitchFamily="34" charset="0"/>
                <a:ea typeface="Calibri" panose="020F0502020204030204" pitchFamily="34" charset="0"/>
              </a:rPr>
              <a:t>t</a:t>
            </a:r>
            <a:r>
              <a:rPr lang="it-IT" sz="2000" dirty="0">
                <a:solidFill>
                  <a:srgbClr val="0C0C0C"/>
                </a:solidFill>
                <a:latin typeface="Calibri" panose="020F0502020204030204" pitchFamily="34" charset="0"/>
                <a:ea typeface="Calibri" panose="020F0502020204030204" pitchFamily="34" charset="0"/>
              </a:rPr>
              <a:t>re</a:t>
            </a:r>
            <a:r>
              <a:rPr lang="it-IT" sz="2000" dirty="0">
                <a:solidFill>
                  <a:srgbClr val="373738"/>
                </a:solidFill>
                <a:latin typeface="Calibri" panose="020F0502020204030204" pitchFamily="34" charset="0"/>
                <a:ea typeface="Calibri" panose="020F0502020204030204" pitchFamily="34" charset="0"/>
              </a:rPr>
              <a:t> le</a:t>
            </a:r>
            <a:r>
              <a:rPr lang="it-IT" sz="2000" dirty="0">
                <a:solidFill>
                  <a:srgbClr val="1F1F1F"/>
                </a:solidFill>
                <a:latin typeface="Calibri" panose="020F0502020204030204" pitchFamily="34" charset="0"/>
                <a:ea typeface="Calibri" panose="020F0502020204030204" pitchFamily="34" charset="0"/>
              </a:rPr>
              <a:t> </a:t>
            </a:r>
            <a:r>
              <a:rPr lang="it-IT" sz="2000" i="1" dirty="0">
                <a:solidFill>
                  <a:srgbClr val="1F1F1F"/>
                </a:solidFill>
                <a:latin typeface="Calibri" panose="020F0502020204030204" pitchFamily="34" charset="0"/>
                <a:ea typeface="Calibri" panose="020F0502020204030204" pitchFamily="34" charset="0"/>
              </a:rPr>
              <a:t>“</a:t>
            </a:r>
            <a:r>
              <a:rPr lang="it-IT" sz="2000" i="1" dirty="0" err="1">
                <a:solidFill>
                  <a:srgbClr val="1F1F1F"/>
                </a:solidFill>
                <a:latin typeface="Calibri" panose="020F0502020204030204" pitchFamily="34" charset="0"/>
                <a:ea typeface="Calibri" panose="020F0502020204030204" pitchFamily="34" charset="0"/>
              </a:rPr>
              <a:t>manual</a:t>
            </a:r>
            <a:r>
              <a:rPr lang="it-IT" sz="2000" i="1" dirty="0">
                <a:solidFill>
                  <a:srgbClr val="1F1F1F"/>
                </a:solidFill>
                <a:latin typeface="Calibri" panose="020F0502020204030204" pitchFamily="34" charset="0"/>
                <a:ea typeface="Calibri" panose="020F0502020204030204" pitchFamily="34" charset="0"/>
              </a:rPr>
              <a:t>”</a:t>
            </a:r>
            <a:r>
              <a:rPr lang="it-IT" sz="2000" i="1" dirty="0">
                <a:solidFill>
                  <a:srgbClr val="373738"/>
                </a:solidFill>
                <a:latin typeface="Calibri" panose="020F0502020204030204" pitchFamily="34" charset="0"/>
                <a:ea typeface="Calibri" panose="020F0502020204030204" pitchFamily="34" charset="0"/>
              </a:rPr>
              <a:t> </a:t>
            </a:r>
            <a:r>
              <a:rPr lang="it-IT" sz="2000" dirty="0">
                <a:solidFill>
                  <a:srgbClr val="0C0C0C"/>
                </a:solidFill>
                <a:latin typeface="Calibri" panose="020F0502020204030204" pitchFamily="34" charset="0"/>
                <a:ea typeface="Calibri" panose="020F0502020204030204" pitchFamily="34" charset="0"/>
              </a:rPr>
              <a:t>includono </a:t>
            </a:r>
            <a:r>
              <a:rPr lang="it-IT" sz="2000" dirty="0">
                <a:solidFill>
                  <a:srgbClr val="1F1F1F"/>
                </a:solidFill>
                <a:latin typeface="Calibri" panose="020F0502020204030204" pitchFamily="34" charset="0"/>
                <a:ea typeface="Calibri" panose="020F0502020204030204" pitchFamily="34" charset="0"/>
              </a:rPr>
              <a:t>attività di adattamento </a:t>
            </a:r>
            <a:r>
              <a:rPr lang="it-IT" sz="2000" dirty="0">
                <a:solidFill>
                  <a:srgbClr val="373738"/>
                </a:solidFill>
                <a:latin typeface="Calibri" panose="020F0502020204030204" pitchFamily="34" charset="0"/>
                <a:ea typeface="Calibri" panose="020F0502020204030204" pitchFamily="34" charset="0"/>
              </a:rPr>
              <a:t>al </a:t>
            </a:r>
            <a:r>
              <a:rPr lang="it-IT" sz="2000" dirty="0">
                <a:solidFill>
                  <a:srgbClr val="1F1F1F"/>
                </a:solidFill>
                <a:latin typeface="Calibri" panose="020F0502020204030204" pitchFamily="34" charset="0"/>
                <a:ea typeface="Calibri" panose="020F0502020204030204" pitchFamily="34" charset="0"/>
              </a:rPr>
              <a:t>contesto</a:t>
            </a:r>
            <a:r>
              <a:rPr lang="it-IT" sz="2000" dirty="0">
                <a:solidFill>
                  <a:srgbClr val="868686"/>
                </a:solidFill>
                <a:latin typeface="Calibri" panose="020F0502020204030204" pitchFamily="34" charset="0"/>
                <a:ea typeface="Calibri" panose="020F0502020204030204" pitchFamily="34" charset="0"/>
              </a:rPr>
              <a:t>, </a:t>
            </a:r>
            <a:r>
              <a:rPr lang="it-IT" sz="2000" dirty="0">
                <a:solidFill>
                  <a:srgbClr val="373738"/>
                </a:solidFill>
                <a:latin typeface="Calibri" panose="020F0502020204030204" pitchFamily="34" charset="0"/>
                <a:ea typeface="Calibri" panose="020F0502020204030204" pitchFamily="34" charset="0"/>
              </a:rPr>
              <a:t>r</a:t>
            </a:r>
            <a:r>
              <a:rPr lang="it-IT" sz="2000" dirty="0">
                <a:solidFill>
                  <a:srgbClr val="1F1F1F"/>
                </a:solidFill>
                <a:latin typeface="Calibri" panose="020F0502020204030204" pitchFamily="34" charset="0"/>
                <a:ea typeface="Calibri" panose="020F0502020204030204" pitchFamily="34" charset="0"/>
              </a:rPr>
              <a:t>iconoscimen</a:t>
            </a:r>
            <a:r>
              <a:rPr lang="it-IT" sz="2000" dirty="0">
                <a:solidFill>
                  <a:srgbClr val="525254"/>
                </a:solidFill>
                <a:latin typeface="Calibri" panose="020F0502020204030204" pitchFamily="34" charset="0"/>
                <a:ea typeface="Calibri" panose="020F0502020204030204" pitchFamily="34" charset="0"/>
              </a:rPr>
              <a:t>t</a:t>
            </a:r>
            <a:r>
              <a:rPr lang="it-IT" sz="2000" dirty="0">
                <a:solidFill>
                  <a:srgbClr val="1F1F1F"/>
                </a:solidFill>
                <a:latin typeface="Calibri" panose="020F0502020204030204" pitchFamily="34" charset="0"/>
                <a:ea typeface="Calibri" panose="020F0502020204030204" pitchFamily="34" charset="0"/>
              </a:rPr>
              <a:t>o visivo</a:t>
            </a:r>
            <a:r>
              <a:rPr lang="it-IT" sz="2000" dirty="0">
                <a:solidFill>
                  <a:srgbClr val="373738"/>
                </a:solidFill>
                <a:latin typeface="Calibri" panose="020F0502020204030204" pitchFamily="34" charset="0"/>
                <a:ea typeface="Calibri" panose="020F0502020204030204" pitchFamily="34" charset="0"/>
              </a:rPr>
              <a:t>-</a:t>
            </a:r>
            <a:r>
              <a:rPr lang="it-IT" sz="2000" dirty="0">
                <a:solidFill>
                  <a:srgbClr val="1F1F1F"/>
                </a:solidFill>
                <a:latin typeface="Calibri" panose="020F0502020204030204" pitchFamily="34" charset="0"/>
                <a:ea typeface="Calibri" panose="020F0502020204030204" pitchFamily="34" charset="0"/>
              </a:rPr>
              <a:t>linguistico e capaci</a:t>
            </a:r>
            <a:r>
              <a:rPr lang="it-IT" sz="2000" dirty="0">
                <a:solidFill>
                  <a:srgbClr val="373738"/>
                </a:solidFill>
                <a:latin typeface="Calibri" panose="020F0502020204030204" pitchFamily="34" charset="0"/>
                <a:ea typeface="Calibri" panose="020F0502020204030204" pitchFamily="34" charset="0"/>
              </a:rPr>
              <a:t>tà </a:t>
            </a:r>
            <a:r>
              <a:rPr lang="it-IT" sz="2000" dirty="0">
                <a:solidFill>
                  <a:srgbClr val="1F1F1F"/>
                </a:solidFill>
                <a:latin typeface="Calibri" panose="020F0502020204030204" pitchFamily="34" charset="0"/>
                <a:ea typeface="Calibri" panose="020F0502020204030204" pitchFamily="34" charset="0"/>
              </a:rPr>
              <a:t>di </a:t>
            </a:r>
            <a:r>
              <a:rPr lang="it-IT" sz="2000" dirty="0">
                <a:solidFill>
                  <a:srgbClr val="0C0C0C"/>
                </a:solidFill>
                <a:latin typeface="Calibri" panose="020F0502020204030204" pitchFamily="34" charset="0"/>
                <a:ea typeface="Calibri" panose="020F0502020204030204" pitchFamily="34" charset="0"/>
              </a:rPr>
              <a:t>interazione.</a:t>
            </a:r>
            <a:endParaRPr lang="it-IT" sz="2000" dirty="0"/>
          </a:p>
        </p:txBody>
      </p:sp>
      <p:sp>
        <p:nvSpPr>
          <p:cNvPr id="3" name="Segnaposto numero diapositiva 2"/>
          <p:cNvSpPr>
            <a:spLocks noGrp="1"/>
          </p:cNvSpPr>
          <p:nvPr>
            <p:ph type="sldNum" sz="quarter" idx="12"/>
          </p:nvPr>
        </p:nvSpPr>
        <p:spPr/>
        <p:txBody>
          <a:bodyPr/>
          <a:lstStyle/>
          <a:p>
            <a:pPr>
              <a:defRPr/>
            </a:pPr>
            <a:fld id="{9090A922-93EE-49E1-A50A-5B0F9507EC35}" type="slidenum">
              <a:rPr lang="it-IT" altLang="it-IT" smtClean="0"/>
              <a:pPr>
                <a:defRPr/>
              </a:pPr>
              <a:t>18</a:t>
            </a:fld>
            <a:endParaRPr lang="it-IT" altLang="it-IT"/>
          </a:p>
        </p:txBody>
      </p:sp>
      <p:sp>
        <p:nvSpPr>
          <p:cNvPr id="10" name="Rettangolo 9"/>
          <p:cNvSpPr/>
          <p:nvPr/>
        </p:nvSpPr>
        <p:spPr>
          <a:xfrm>
            <a:off x="3419872" y="1437065"/>
            <a:ext cx="273630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Attività aziendali</a:t>
            </a:r>
          </a:p>
        </p:txBody>
      </p:sp>
      <p:sp>
        <p:nvSpPr>
          <p:cNvPr id="11" name="Rettangolo 10"/>
          <p:cNvSpPr/>
          <p:nvPr/>
        </p:nvSpPr>
        <p:spPr>
          <a:xfrm>
            <a:off x="7236296" y="3861045"/>
            <a:ext cx="175156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err="1"/>
              <a:t>Abstract</a:t>
            </a:r>
            <a:endParaRPr lang="it-IT" sz="2800" dirty="0"/>
          </a:p>
        </p:txBody>
      </p:sp>
      <p:sp>
        <p:nvSpPr>
          <p:cNvPr id="13" name="Rettangolo 12"/>
          <p:cNvSpPr/>
          <p:nvPr/>
        </p:nvSpPr>
        <p:spPr>
          <a:xfrm>
            <a:off x="5282325" y="3875822"/>
            <a:ext cx="1737947"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Manual</a:t>
            </a:r>
          </a:p>
        </p:txBody>
      </p:sp>
      <p:sp>
        <p:nvSpPr>
          <p:cNvPr id="14" name="Rettangolo 13"/>
          <p:cNvSpPr/>
          <p:nvPr/>
        </p:nvSpPr>
        <p:spPr>
          <a:xfrm>
            <a:off x="5796136" y="2469722"/>
            <a:ext cx="273630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Non routine </a:t>
            </a:r>
            <a:r>
              <a:rPr lang="it-IT" sz="2800" dirty="0" err="1"/>
              <a:t>tasks</a:t>
            </a:r>
            <a:endParaRPr lang="it-IT" sz="2800" dirty="0"/>
          </a:p>
        </p:txBody>
      </p:sp>
      <p:sp>
        <p:nvSpPr>
          <p:cNvPr id="15" name="Rettangolo 14"/>
          <p:cNvSpPr/>
          <p:nvPr/>
        </p:nvSpPr>
        <p:spPr>
          <a:xfrm>
            <a:off x="1187624" y="2492896"/>
            <a:ext cx="273630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Routine </a:t>
            </a:r>
            <a:r>
              <a:rPr lang="it-IT" sz="2800" dirty="0" err="1"/>
              <a:t>tasks</a:t>
            </a:r>
            <a:endParaRPr lang="it-IT" sz="2800" dirty="0"/>
          </a:p>
        </p:txBody>
      </p:sp>
      <p:sp>
        <p:nvSpPr>
          <p:cNvPr id="16" name="Freccia angolare in su 15"/>
          <p:cNvSpPr/>
          <p:nvPr/>
        </p:nvSpPr>
        <p:spPr>
          <a:xfrm rot="10800000">
            <a:off x="2555776" y="1748527"/>
            <a:ext cx="648072" cy="600353"/>
          </a:xfrm>
          <a:prstGeom prst="bentUp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angolare in su 20"/>
          <p:cNvSpPr/>
          <p:nvPr/>
        </p:nvSpPr>
        <p:spPr>
          <a:xfrm rot="5400000">
            <a:off x="5015506" y="2429326"/>
            <a:ext cx="648072" cy="600353"/>
          </a:xfrm>
          <a:prstGeom prst="bentUp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in giù 21"/>
          <p:cNvSpPr/>
          <p:nvPr/>
        </p:nvSpPr>
        <p:spPr>
          <a:xfrm>
            <a:off x="6084168" y="3438123"/>
            <a:ext cx="288032" cy="374820"/>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in giù 22"/>
          <p:cNvSpPr/>
          <p:nvPr/>
        </p:nvSpPr>
        <p:spPr>
          <a:xfrm>
            <a:off x="7968062" y="3428997"/>
            <a:ext cx="288032" cy="374820"/>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4" name="Immagine 23"/>
          <p:cNvPicPr>
            <a:picLocks noChangeAspect="1"/>
          </p:cNvPicPr>
          <p:nvPr/>
        </p:nvPicPr>
        <p:blipFill>
          <a:blip r:embed="rId2"/>
          <a:stretch>
            <a:fillRect/>
          </a:stretch>
        </p:blipFill>
        <p:spPr>
          <a:xfrm>
            <a:off x="1573065" y="3463588"/>
            <a:ext cx="2193529" cy="1454405"/>
          </a:xfrm>
          <a:prstGeom prst="rect">
            <a:avLst/>
          </a:prstGeom>
        </p:spPr>
      </p:pic>
    </p:spTree>
    <p:extLst>
      <p:ext uri="{BB962C8B-B14F-4D97-AF65-F5344CB8AC3E}">
        <p14:creationId xmlns:p14="http://schemas.microsoft.com/office/powerpoint/2010/main" val="1573570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0"/>
            <a:ext cx="7714851" cy="1144120"/>
          </a:xfrm>
        </p:spPr>
        <p:txBody>
          <a:bodyPr/>
          <a:lstStyle/>
          <a:p>
            <a:pPr algn="l"/>
            <a:r>
              <a:rPr lang="it-IT" sz="5400" b="1" dirty="0">
                <a:solidFill>
                  <a:srgbClr val="FF0000"/>
                </a:solidFill>
              </a:rPr>
              <a:t>Uomini vs Macchine</a:t>
            </a:r>
          </a:p>
        </p:txBody>
      </p:sp>
      <p:sp>
        <p:nvSpPr>
          <p:cNvPr id="4" name="Segnaposto numero diapositiva 3"/>
          <p:cNvSpPr>
            <a:spLocks noGrp="1"/>
          </p:cNvSpPr>
          <p:nvPr>
            <p:ph type="sldNum" sz="quarter" idx="12"/>
          </p:nvPr>
        </p:nvSpPr>
        <p:spPr/>
        <p:txBody>
          <a:bodyPr/>
          <a:lstStyle/>
          <a:p>
            <a:pPr>
              <a:defRPr/>
            </a:pPr>
            <a:fld id="{9090A922-93EE-49E1-A50A-5B0F9507EC35}" type="slidenum">
              <a:rPr lang="it-IT" altLang="it-IT" smtClean="0"/>
              <a:pPr>
                <a:defRPr/>
              </a:pPr>
              <a:t>19</a:t>
            </a:fld>
            <a:endParaRPr lang="it-IT" altLang="it-IT"/>
          </a:p>
        </p:txBody>
      </p:sp>
      <p:sp>
        <p:nvSpPr>
          <p:cNvPr id="5" name="CasellaDiTesto 4"/>
          <p:cNvSpPr txBox="1"/>
          <p:nvPr/>
        </p:nvSpPr>
        <p:spPr>
          <a:xfrm>
            <a:off x="1043608" y="1110553"/>
            <a:ext cx="3672408" cy="1200329"/>
          </a:xfrm>
          <a:prstGeom prst="rect">
            <a:avLst/>
          </a:prstGeom>
          <a:solidFill>
            <a:schemeClr val="accent5">
              <a:lumMod val="20000"/>
              <a:lumOff val="80000"/>
            </a:schemeClr>
          </a:solidFill>
        </p:spPr>
        <p:txBody>
          <a:bodyPr wrap="square" rtlCol="0">
            <a:spAutoFit/>
          </a:bodyPr>
          <a:lstStyle/>
          <a:p>
            <a:r>
              <a:rPr lang="it-IT" b="1" spc="-50" dirty="0"/>
              <a:t>Cosa possono fare le macchine?</a:t>
            </a:r>
          </a:p>
          <a:p>
            <a:pPr marL="285750" indent="-285750">
              <a:buFontTx/>
              <a:buChar char="-"/>
            </a:pPr>
            <a:r>
              <a:rPr lang="it-IT" dirty="0"/>
              <a:t>Elaborare grandi masse di dati</a:t>
            </a:r>
          </a:p>
          <a:p>
            <a:pPr marL="285750" indent="-285750">
              <a:buFontTx/>
              <a:buChar char="-"/>
            </a:pPr>
            <a:r>
              <a:rPr lang="it-IT" dirty="0"/>
              <a:t>Essere veloci</a:t>
            </a:r>
          </a:p>
          <a:p>
            <a:pPr marL="285750" indent="-285750">
              <a:buFontTx/>
              <a:buChar char="-"/>
            </a:pPr>
            <a:r>
              <a:rPr lang="it-IT" dirty="0"/>
              <a:t>Essere precise</a:t>
            </a:r>
          </a:p>
        </p:txBody>
      </p:sp>
      <p:sp>
        <p:nvSpPr>
          <p:cNvPr id="6" name="CasellaDiTesto 5"/>
          <p:cNvSpPr txBox="1"/>
          <p:nvPr/>
        </p:nvSpPr>
        <p:spPr>
          <a:xfrm>
            <a:off x="4860031" y="1110553"/>
            <a:ext cx="4145457" cy="1477328"/>
          </a:xfrm>
          <a:prstGeom prst="rect">
            <a:avLst/>
          </a:prstGeom>
          <a:solidFill>
            <a:schemeClr val="accent6">
              <a:lumMod val="20000"/>
              <a:lumOff val="80000"/>
            </a:schemeClr>
          </a:solidFill>
        </p:spPr>
        <p:txBody>
          <a:bodyPr wrap="square" rtlCol="0">
            <a:spAutoFit/>
          </a:bodyPr>
          <a:lstStyle/>
          <a:p>
            <a:r>
              <a:rPr lang="it-IT" b="1" spc="-50" dirty="0"/>
              <a:t>Cosa non possono fare le macchine?</a:t>
            </a:r>
          </a:p>
          <a:p>
            <a:pPr marL="285750" indent="-285750">
              <a:buFontTx/>
              <a:buChar char="-"/>
            </a:pPr>
            <a:r>
              <a:rPr lang="it-IT" dirty="0"/>
              <a:t>Superare l’inserimento di dati errati</a:t>
            </a:r>
          </a:p>
          <a:p>
            <a:pPr marL="285750" indent="-285750">
              <a:buFontTx/>
              <a:buChar char="-"/>
            </a:pPr>
            <a:r>
              <a:rPr lang="it-IT" dirty="0"/>
              <a:t>Creare e innovare</a:t>
            </a:r>
          </a:p>
          <a:p>
            <a:pPr marL="285750" indent="-285750">
              <a:buFontTx/>
              <a:buChar char="-"/>
            </a:pPr>
            <a:r>
              <a:rPr lang="it-IT" dirty="0"/>
              <a:t>Spiegare le proprie decisioni</a:t>
            </a:r>
          </a:p>
          <a:p>
            <a:pPr marL="285750" indent="-285750">
              <a:buFontTx/>
              <a:buChar char="-"/>
            </a:pPr>
            <a:r>
              <a:rPr lang="it-IT" dirty="0"/>
              <a:t>Enfatizzare ed emozionare</a:t>
            </a:r>
          </a:p>
        </p:txBody>
      </p:sp>
      <p:sp>
        <p:nvSpPr>
          <p:cNvPr id="7" name="CasellaDiTesto 6"/>
          <p:cNvSpPr txBox="1"/>
          <p:nvPr/>
        </p:nvSpPr>
        <p:spPr>
          <a:xfrm>
            <a:off x="1043608" y="4509120"/>
            <a:ext cx="3672408" cy="1477328"/>
          </a:xfrm>
          <a:prstGeom prst="rect">
            <a:avLst/>
          </a:prstGeom>
          <a:solidFill>
            <a:schemeClr val="accent5">
              <a:lumMod val="20000"/>
              <a:lumOff val="80000"/>
            </a:schemeClr>
          </a:solidFill>
        </p:spPr>
        <p:txBody>
          <a:bodyPr wrap="square" rtlCol="0">
            <a:spAutoFit/>
          </a:bodyPr>
          <a:lstStyle/>
          <a:p>
            <a:r>
              <a:rPr lang="it-IT" b="1" dirty="0"/>
              <a:t>Cosa possono fare gli uomini?</a:t>
            </a:r>
          </a:p>
          <a:p>
            <a:pPr marL="285750" indent="-285750">
              <a:buFontTx/>
              <a:buChar char="-"/>
            </a:pPr>
            <a:r>
              <a:rPr lang="it-IT" dirty="0"/>
              <a:t>Collegare aree non collegate</a:t>
            </a:r>
          </a:p>
          <a:p>
            <a:pPr marL="285750" indent="-285750">
              <a:buFontTx/>
              <a:buChar char="-"/>
            </a:pPr>
            <a:r>
              <a:rPr lang="it-IT" dirty="0"/>
              <a:t>Immaginare e intuire</a:t>
            </a:r>
          </a:p>
          <a:p>
            <a:pPr marL="285750" indent="-285750">
              <a:buFontTx/>
              <a:buChar char="-"/>
            </a:pPr>
            <a:r>
              <a:rPr lang="it-IT" dirty="0"/>
              <a:t>Spiegare le decisioni</a:t>
            </a:r>
          </a:p>
          <a:p>
            <a:pPr marL="285750" indent="-285750">
              <a:buFontTx/>
              <a:buChar char="-"/>
            </a:pPr>
            <a:r>
              <a:rPr lang="it-IT" dirty="0"/>
              <a:t>Esercitare intelligenza emotiva</a:t>
            </a:r>
          </a:p>
        </p:txBody>
      </p:sp>
      <p:sp>
        <p:nvSpPr>
          <p:cNvPr id="8" name="CasellaDiTesto 7"/>
          <p:cNvSpPr txBox="1"/>
          <p:nvPr/>
        </p:nvSpPr>
        <p:spPr>
          <a:xfrm>
            <a:off x="4901033" y="4490717"/>
            <a:ext cx="4104456" cy="1477328"/>
          </a:xfrm>
          <a:prstGeom prst="rect">
            <a:avLst/>
          </a:prstGeom>
          <a:solidFill>
            <a:schemeClr val="accent6">
              <a:lumMod val="20000"/>
              <a:lumOff val="80000"/>
            </a:schemeClr>
          </a:solidFill>
        </p:spPr>
        <p:txBody>
          <a:bodyPr wrap="square" rtlCol="0">
            <a:spAutoFit/>
          </a:bodyPr>
          <a:lstStyle/>
          <a:p>
            <a:r>
              <a:rPr lang="it-IT" b="1" dirty="0"/>
              <a:t>Cosa non possono fare gli uomini?</a:t>
            </a:r>
          </a:p>
          <a:p>
            <a:pPr marL="285750" indent="-285750">
              <a:buFontTx/>
              <a:buChar char="-"/>
            </a:pPr>
            <a:r>
              <a:rPr lang="it-IT" dirty="0"/>
              <a:t>Avere alta velocità di calcolo</a:t>
            </a:r>
          </a:p>
          <a:p>
            <a:pPr marL="285750" indent="-285750">
              <a:buFontTx/>
              <a:buChar char="-"/>
            </a:pPr>
            <a:r>
              <a:rPr lang="it-IT" dirty="0"/>
              <a:t>Essere imparziali e obiettivi</a:t>
            </a:r>
          </a:p>
          <a:p>
            <a:pPr marL="285750" indent="-285750">
              <a:buFontTx/>
              <a:buChar char="-"/>
            </a:pPr>
            <a:r>
              <a:rPr lang="it-IT" dirty="0"/>
              <a:t>Essere sempre coerenti</a:t>
            </a:r>
          </a:p>
          <a:p>
            <a:pPr marL="285750" indent="-285750">
              <a:buFontTx/>
              <a:buChar char="-"/>
            </a:pPr>
            <a:r>
              <a:rPr lang="it-IT" dirty="0"/>
              <a:t>Svolgere </a:t>
            </a:r>
            <a:r>
              <a:rPr lang="it-IT" dirty="0" err="1"/>
              <a:t>runtime</a:t>
            </a:r>
            <a:r>
              <a:rPr lang="it-IT" dirty="0"/>
              <a:t> ininterrotte</a:t>
            </a:r>
          </a:p>
        </p:txBody>
      </p:sp>
      <p:sp>
        <p:nvSpPr>
          <p:cNvPr id="9" name="Rettangolo arrotondato 8"/>
          <p:cNvSpPr/>
          <p:nvPr/>
        </p:nvSpPr>
        <p:spPr>
          <a:xfrm>
            <a:off x="3059832" y="2780928"/>
            <a:ext cx="349313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COMPLEMENTARIETA</a:t>
            </a:r>
            <a:r>
              <a:rPr lang="it-IT" dirty="0"/>
              <a:t>’</a:t>
            </a:r>
          </a:p>
        </p:txBody>
      </p:sp>
    </p:spTree>
    <p:extLst>
      <p:ext uri="{BB962C8B-B14F-4D97-AF65-F5344CB8AC3E}">
        <p14:creationId xmlns:p14="http://schemas.microsoft.com/office/powerpoint/2010/main" val="2221274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0555" y="174884"/>
            <a:ext cx="7959825" cy="1144120"/>
          </a:xfrm>
        </p:spPr>
        <p:txBody>
          <a:bodyPr/>
          <a:lstStyle/>
          <a:p>
            <a:pPr algn="l"/>
            <a:r>
              <a:rPr lang="it-IT" b="1" dirty="0">
                <a:solidFill>
                  <a:srgbClr val="FF0000"/>
                </a:solidFill>
              </a:rPr>
              <a:t>Concezione sistemica dell’azienda: attualità e significato</a:t>
            </a:r>
            <a:endParaRPr lang="it-IT" b="1" dirty="0">
              <a:solidFill>
                <a:srgbClr val="FF0000"/>
              </a:solidFill>
              <a:effectLst>
                <a:outerShdw blurRad="38100" dist="38100" dir="2700000" algn="tl">
                  <a:srgbClr val="000000">
                    <a:alpha val="43137"/>
                  </a:srgbClr>
                </a:outerShdw>
              </a:effectLst>
            </a:endParaRPr>
          </a:p>
        </p:txBody>
      </p:sp>
      <p:sp>
        <p:nvSpPr>
          <p:cNvPr id="8" name="Rectangle 3"/>
          <p:cNvSpPr>
            <a:spLocks noChangeArrowheads="1"/>
          </p:cNvSpPr>
          <p:nvPr/>
        </p:nvSpPr>
        <p:spPr bwMode="auto">
          <a:xfrm>
            <a:off x="1043608" y="1648803"/>
            <a:ext cx="7959825"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Aft>
                <a:spcPts val="1200"/>
              </a:spcAft>
            </a:pPr>
            <a:r>
              <a:rPr lang="it-IT" sz="2800" dirty="0"/>
              <a:t>L’azienda è un «</a:t>
            </a:r>
            <a:r>
              <a:rPr lang="it-IT" sz="2800" i="1" dirty="0"/>
              <a:t>sistema dinamico nel quale si realizzano in sintesi vitale l'unità nella molteplicità, la permanenza nella mutabilità</a:t>
            </a:r>
            <a:r>
              <a:rPr lang="it-IT" sz="2800" dirty="0"/>
              <a:t>» </a:t>
            </a:r>
            <a:r>
              <a:rPr lang="it-IT" sz="2400" dirty="0"/>
              <a:t>(Zanda, 1962).</a:t>
            </a:r>
            <a:endParaRPr lang="it-IT" sz="2800" dirty="0"/>
          </a:p>
          <a:p>
            <a:pPr marL="457200" indent="-457200">
              <a:spcAft>
                <a:spcPts val="1200"/>
              </a:spcAft>
              <a:buFont typeface="Arial" panose="020B0604020202020204" pitchFamily="34" charset="0"/>
              <a:buChar char="•"/>
            </a:pPr>
            <a:r>
              <a:rPr lang="it-IT" sz="2800" dirty="0"/>
              <a:t>«</a:t>
            </a:r>
            <a:r>
              <a:rPr lang="it-IT" sz="2800" dirty="0">
                <a:solidFill>
                  <a:srgbClr val="FF0000"/>
                </a:solidFill>
              </a:rPr>
              <a:t>unità nella molteplicità</a:t>
            </a:r>
            <a:r>
              <a:rPr lang="it-IT" sz="2800" dirty="0"/>
              <a:t>»: complementarietà e interdipendenza degli elementi e delle relazioni interne all’azienda;</a:t>
            </a:r>
          </a:p>
          <a:p>
            <a:pPr marL="457200" indent="-457200">
              <a:spcAft>
                <a:spcPts val="1200"/>
              </a:spcAft>
              <a:buFont typeface="Arial" panose="020B0604020202020204" pitchFamily="34" charset="0"/>
              <a:buChar char="•"/>
            </a:pPr>
            <a:r>
              <a:rPr lang="it-IT" sz="2800" dirty="0"/>
              <a:t>«</a:t>
            </a:r>
            <a:r>
              <a:rPr lang="it-IT" sz="2800" dirty="0">
                <a:solidFill>
                  <a:srgbClr val="FF0000"/>
                </a:solidFill>
              </a:rPr>
              <a:t>permanenza nella mutabilità</a:t>
            </a:r>
            <a:r>
              <a:rPr lang="it-IT" sz="2800" dirty="0"/>
              <a:t>»: inalterata vitalità al pari degli organismi biologici.</a:t>
            </a:r>
          </a:p>
        </p:txBody>
      </p:sp>
      <p:sp>
        <p:nvSpPr>
          <p:cNvPr id="3" name="Segnaposto numero diapositiva 2"/>
          <p:cNvSpPr>
            <a:spLocks noGrp="1"/>
          </p:cNvSpPr>
          <p:nvPr>
            <p:ph type="sldNum" sz="quarter" idx="12"/>
          </p:nvPr>
        </p:nvSpPr>
        <p:spPr/>
        <p:txBody>
          <a:bodyPr/>
          <a:lstStyle/>
          <a:p>
            <a:pPr>
              <a:defRPr/>
            </a:pPr>
            <a:fld id="{9090A922-93EE-49E1-A50A-5B0F9507EC35}" type="slidenum">
              <a:rPr lang="it-IT" altLang="it-IT" smtClean="0"/>
              <a:pPr>
                <a:defRPr/>
              </a:pPr>
              <a:t>2</a:t>
            </a:fld>
            <a:endParaRPr lang="it-IT" altLang="it-IT"/>
          </a:p>
        </p:txBody>
      </p:sp>
    </p:spTree>
    <p:extLst>
      <p:ext uri="{BB962C8B-B14F-4D97-AF65-F5344CB8AC3E}">
        <p14:creationId xmlns:p14="http://schemas.microsoft.com/office/powerpoint/2010/main" val="691606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31319" y="116632"/>
            <a:ext cx="7848872" cy="1144120"/>
          </a:xfrm>
        </p:spPr>
        <p:txBody>
          <a:bodyPr/>
          <a:lstStyle/>
          <a:p>
            <a:pPr algn="l"/>
            <a:r>
              <a:rPr lang="it-IT" sz="5400" b="1" dirty="0">
                <a:solidFill>
                  <a:srgbClr val="FF0000"/>
                </a:solidFill>
              </a:rPr>
              <a:t>Cosa ci aspetta in azienda?</a:t>
            </a:r>
          </a:p>
        </p:txBody>
      </p:sp>
      <p:sp>
        <p:nvSpPr>
          <p:cNvPr id="3" name="Segnaposto contenuto 2"/>
          <p:cNvSpPr>
            <a:spLocks noGrp="1"/>
          </p:cNvSpPr>
          <p:nvPr>
            <p:ph idx="1"/>
          </p:nvPr>
        </p:nvSpPr>
        <p:spPr>
          <a:xfrm>
            <a:off x="1031319" y="1135170"/>
            <a:ext cx="8049387" cy="4526078"/>
          </a:xfrm>
        </p:spPr>
        <p:txBody>
          <a:bodyPr/>
          <a:lstStyle/>
          <a:p>
            <a:r>
              <a:rPr lang="it-IT" sz="2800" dirty="0"/>
              <a:t>È opportuno iniziare a familiarizzare con la </a:t>
            </a:r>
            <a:r>
              <a:rPr lang="it-IT" sz="2800" b="1" dirty="0"/>
              <a:t>complementarietà uomo-macchina</a:t>
            </a:r>
            <a:r>
              <a:rPr lang="it-IT" sz="2800" dirty="0"/>
              <a:t>.</a:t>
            </a:r>
          </a:p>
          <a:p>
            <a:r>
              <a:rPr lang="it-IT" sz="2800" dirty="0"/>
              <a:t>Mentre le macchine svolgeranno compiti di routine, gli umani dovranno sviluppare </a:t>
            </a:r>
            <a:r>
              <a:rPr lang="it-IT" sz="2800" b="1" dirty="0"/>
              <a:t>intelligenza sociale, emotiva e creativa</a:t>
            </a:r>
            <a:r>
              <a:rPr lang="it-IT" sz="2800" dirty="0"/>
              <a:t> per sfruttare queste capacità potenziate dalle macchine.</a:t>
            </a:r>
          </a:p>
          <a:p>
            <a:r>
              <a:rPr lang="it-IT" sz="2800" dirty="0"/>
              <a:t>Le abilità umane che richiedono abilità sociali continueranno ad essere svolte da umani, ma sarà </a:t>
            </a:r>
            <a:r>
              <a:rPr lang="it-IT" sz="2800" b="1" dirty="0"/>
              <a:t>necessaria l'alfabetizzazione tecnica in una vasta gamma di aree tecnologiche</a:t>
            </a:r>
            <a:r>
              <a:rPr lang="it-IT" sz="2800" dirty="0"/>
              <a:t>.</a:t>
            </a:r>
          </a:p>
          <a:p>
            <a:endParaRPr lang="it-IT" sz="2800" dirty="0"/>
          </a:p>
        </p:txBody>
      </p:sp>
      <p:sp>
        <p:nvSpPr>
          <p:cNvPr id="5" name="Segnaposto numero diapositiva 4"/>
          <p:cNvSpPr>
            <a:spLocks noGrp="1"/>
          </p:cNvSpPr>
          <p:nvPr>
            <p:ph type="sldNum" sz="quarter" idx="12"/>
          </p:nvPr>
        </p:nvSpPr>
        <p:spPr/>
        <p:txBody>
          <a:bodyPr/>
          <a:lstStyle/>
          <a:p>
            <a:pPr>
              <a:defRPr/>
            </a:pPr>
            <a:fld id="{9090A922-93EE-49E1-A50A-5B0F9507EC35}" type="slidenum">
              <a:rPr lang="it-IT" altLang="it-IT" smtClean="0"/>
              <a:pPr>
                <a:defRPr/>
              </a:pPr>
              <a:t>20</a:t>
            </a:fld>
            <a:endParaRPr lang="it-IT" altLang="it-IT"/>
          </a:p>
        </p:txBody>
      </p:sp>
    </p:spTree>
    <p:extLst>
      <p:ext uri="{BB962C8B-B14F-4D97-AF65-F5344CB8AC3E}">
        <p14:creationId xmlns:p14="http://schemas.microsoft.com/office/powerpoint/2010/main" val="997745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68313" y="1484313"/>
            <a:ext cx="7729538" cy="1295400"/>
          </a:xfrm>
        </p:spPr>
        <p:txBody>
          <a:bodyPr/>
          <a:lstStyle/>
          <a:p>
            <a:pPr algn="ctr" eaLnBrk="1" hangingPunct="1">
              <a:defRPr/>
            </a:pPr>
            <a:r>
              <a:rPr lang="it-IT" sz="7200" dirty="0">
                <a:solidFill>
                  <a:srgbClr val="FF0000"/>
                </a:solidFill>
                <a:effectLst>
                  <a:outerShdw blurRad="38100" dist="38100" dir="2700000" algn="tl">
                    <a:srgbClr val="000000"/>
                  </a:outerShdw>
                </a:effectLst>
              </a:rPr>
              <a:t>Grazie per l’attenzione!</a:t>
            </a:r>
          </a:p>
        </p:txBody>
      </p:sp>
      <p:pic>
        <p:nvPicPr>
          <p:cNvPr id="30724" name="Picture 2" descr="C:\Users\Maria Gabriella\AppData\Local\Microsoft\Windows\Temporary Internet Files\Content.IE5\0CKK9S58\MCj0304519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2924944"/>
            <a:ext cx="297180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pPr>
              <a:defRPr/>
            </a:pPr>
            <a:fld id="{9090A922-93EE-49E1-A50A-5B0F9507EC35}" type="slidenum">
              <a:rPr lang="it-IT" altLang="it-IT" smtClean="0"/>
              <a:pPr>
                <a:defRPr/>
              </a:pPr>
              <a:t>21</a:t>
            </a:fld>
            <a:endParaRPr lang="it-IT" altLang="it-IT"/>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273850"/>
            <a:ext cx="7642843" cy="1144120"/>
          </a:xfrm>
        </p:spPr>
        <p:txBody>
          <a:bodyPr/>
          <a:lstStyle/>
          <a:p>
            <a:pPr algn="l"/>
            <a:r>
              <a:rPr lang="it-IT" sz="4400" b="1" dirty="0">
                <a:solidFill>
                  <a:srgbClr val="FF0000"/>
                </a:solidFill>
              </a:rPr>
              <a:t>La domanda che ci </a:t>
            </a:r>
            <a:br>
              <a:rPr lang="it-IT" sz="4400" b="1" dirty="0">
                <a:solidFill>
                  <a:srgbClr val="FF0000"/>
                </a:solidFill>
              </a:rPr>
            </a:br>
            <a:r>
              <a:rPr lang="it-IT" sz="4400" b="1" dirty="0">
                <a:solidFill>
                  <a:srgbClr val="FF0000"/>
                </a:solidFill>
              </a:rPr>
              <a:t>dobbiamo allora porre è:</a:t>
            </a:r>
            <a:endParaRPr lang="it-IT" b="1" dirty="0">
              <a:solidFill>
                <a:srgbClr val="FF0000"/>
              </a:solidFill>
              <a:effectLst>
                <a:outerShdw blurRad="38100" dist="38100" dir="2700000" algn="tl">
                  <a:srgbClr val="000000">
                    <a:alpha val="43137"/>
                  </a:srgbClr>
                </a:outerShdw>
              </a:effectLst>
            </a:endParaRPr>
          </a:p>
        </p:txBody>
      </p:sp>
      <p:sp>
        <p:nvSpPr>
          <p:cNvPr id="8" name="Rectangle 3"/>
          <p:cNvSpPr>
            <a:spLocks noChangeArrowheads="1"/>
          </p:cNvSpPr>
          <p:nvPr/>
        </p:nvSpPr>
        <p:spPr bwMode="auto">
          <a:xfrm>
            <a:off x="1043608" y="1768455"/>
            <a:ext cx="7959825"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spcAft>
                <a:spcPts val="600"/>
              </a:spcAft>
            </a:pPr>
            <a:r>
              <a:rPr lang="it-IT" sz="3200" b="1" dirty="0">
                <a:latin typeface="+mn-lt"/>
              </a:rPr>
              <a:t>il </a:t>
            </a:r>
            <a:r>
              <a:rPr lang="it-IT" sz="3200" b="1" dirty="0">
                <a:solidFill>
                  <a:srgbClr val="FF0000"/>
                </a:solidFill>
                <a:latin typeface="+mn-lt"/>
              </a:rPr>
              <a:t>mutamento</a:t>
            </a:r>
            <a:r>
              <a:rPr lang="it-IT" sz="3200" b="1" dirty="0">
                <a:latin typeface="+mn-lt"/>
              </a:rPr>
              <a:t> indotto dall’avvento della IA è compatibile con il «</a:t>
            </a:r>
            <a:r>
              <a:rPr lang="it-IT" sz="3200" b="1" dirty="0">
                <a:solidFill>
                  <a:srgbClr val="FF0000"/>
                </a:solidFill>
                <a:latin typeface="+mn-lt"/>
              </a:rPr>
              <a:t>permanere mutando</a:t>
            </a:r>
            <a:r>
              <a:rPr lang="it-IT" sz="3200" b="1" dirty="0">
                <a:latin typeface="+mn-lt"/>
              </a:rPr>
              <a:t>» del sistema aziendale?</a:t>
            </a:r>
            <a:r>
              <a:rPr kumimoji="0" lang="it-IT" altLang="it-IT" sz="3200" b="1" i="0" u="none" strike="noStrike" cap="none" normalizeH="0" baseline="0" dirty="0">
                <a:ln>
                  <a:noFill/>
                </a:ln>
                <a:solidFill>
                  <a:schemeClr val="tx1"/>
                </a:solidFill>
                <a:effectLst/>
                <a:latin typeface="+mn-lt"/>
                <a:ea typeface="Times New Roman" panose="02020603050405020304" pitchFamily="18" charset="0"/>
              </a:rPr>
              <a:t> </a:t>
            </a:r>
          </a:p>
          <a:p>
            <a:pPr>
              <a:spcAft>
                <a:spcPts val="600"/>
              </a:spcAft>
            </a:pPr>
            <a:r>
              <a:rPr lang="it-IT" sz="3200" dirty="0">
                <a:latin typeface="+mn-lt"/>
              </a:rPr>
              <a:t>Come osservato da Galbraith, in un contesto economico, «il potere è strettamente legato a colui che detiene il fattore produttivo più difficile da ottenere o da sostituire»: </a:t>
            </a:r>
            <a:r>
              <a:rPr lang="it-IT" sz="3200" b="1" dirty="0">
                <a:latin typeface="+mn-lt"/>
              </a:rPr>
              <a:t>qual è oggi questo fattore</a:t>
            </a:r>
            <a:r>
              <a:rPr lang="it-IT" sz="3200" dirty="0">
                <a:latin typeface="+mn-lt"/>
              </a:rPr>
              <a:t>?</a:t>
            </a:r>
          </a:p>
        </p:txBody>
      </p:sp>
      <p:sp>
        <p:nvSpPr>
          <p:cNvPr id="3" name="Segnaposto numero diapositiva 2"/>
          <p:cNvSpPr>
            <a:spLocks noGrp="1"/>
          </p:cNvSpPr>
          <p:nvPr>
            <p:ph type="sldNum" sz="quarter" idx="12"/>
          </p:nvPr>
        </p:nvSpPr>
        <p:spPr/>
        <p:txBody>
          <a:bodyPr/>
          <a:lstStyle/>
          <a:p>
            <a:pPr>
              <a:defRPr/>
            </a:pPr>
            <a:fld id="{9090A922-93EE-49E1-A50A-5B0F9507EC35}" type="slidenum">
              <a:rPr lang="it-IT" altLang="it-IT" smtClean="0"/>
              <a:pPr>
                <a:defRPr/>
              </a:pPr>
              <a:t>3</a:t>
            </a:fld>
            <a:endParaRPr lang="it-IT" altLang="it-IT"/>
          </a:p>
        </p:txBody>
      </p:sp>
      <p:pic>
        <p:nvPicPr>
          <p:cNvPr id="5" name="Immagine 4"/>
          <p:cNvPicPr>
            <a:picLocks noChangeAspect="1"/>
          </p:cNvPicPr>
          <p:nvPr/>
        </p:nvPicPr>
        <p:blipFill>
          <a:blip r:embed="rId2"/>
          <a:stretch>
            <a:fillRect/>
          </a:stretch>
        </p:blipFill>
        <p:spPr>
          <a:xfrm>
            <a:off x="7649188" y="-15932"/>
            <a:ext cx="1494812" cy="1723683"/>
          </a:xfrm>
          <a:prstGeom prst="rect">
            <a:avLst/>
          </a:prstGeom>
        </p:spPr>
      </p:pic>
    </p:spTree>
    <p:extLst>
      <p:ext uri="{BB962C8B-B14F-4D97-AF65-F5344CB8AC3E}">
        <p14:creationId xmlns:p14="http://schemas.microsoft.com/office/powerpoint/2010/main" val="4271140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273850"/>
            <a:ext cx="8064896" cy="1144120"/>
          </a:xfrm>
        </p:spPr>
        <p:txBody>
          <a:bodyPr/>
          <a:lstStyle/>
          <a:p>
            <a:pPr algn="l"/>
            <a:r>
              <a:rPr lang="it-IT" sz="4600" b="1" dirty="0">
                <a:solidFill>
                  <a:srgbClr val="FF0000"/>
                </a:solidFill>
              </a:rPr>
              <a:t>Dalla società della conoscenza alla società del digitale</a:t>
            </a:r>
          </a:p>
        </p:txBody>
      </p:sp>
      <p:sp>
        <p:nvSpPr>
          <p:cNvPr id="3" name="Rettangolo 2"/>
          <p:cNvSpPr/>
          <p:nvPr/>
        </p:nvSpPr>
        <p:spPr>
          <a:xfrm>
            <a:off x="1053602" y="1484784"/>
            <a:ext cx="7982894" cy="4457182"/>
          </a:xfrm>
          <a:prstGeom prst="rect">
            <a:avLst/>
          </a:prstGeom>
        </p:spPr>
        <p:txBody>
          <a:bodyPr wrap="square">
            <a:spAutoFit/>
          </a:bodyPr>
          <a:lstStyle/>
          <a:p>
            <a:pPr marL="285750" indent="-285750">
              <a:lnSpc>
                <a:spcPct val="107000"/>
              </a:lnSpc>
              <a:spcAft>
                <a:spcPts val="0"/>
              </a:spcAft>
              <a:buFont typeface="Arial" panose="020B0604020202020204" pitchFamily="34" charset="0"/>
              <a:buChar char="•"/>
            </a:pPr>
            <a:r>
              <a:rPr lang="it-IT" sz="2600" dirty="0">
                <a:solidFill>
                  <a:srgbClr val="1D1D1D"/>
                </a:solidFill>
                <a:latin typeface="Calibri" panose="020F0502020204030204" pitchFamily="34" charset="0"/>
                <a:ea typeface="Calibri" panose="020F0502020204030204" pitchFamily="34" charset="0"/>
                <a:cs typeface="Calibri" panose="020F0502020204030204" pitchFamily="34" charset="0"/>
              </a:rPr>
              <a:t>dematerializzazione documentale (processo civile telematico, </a:t>
            </a:r>
            <a:r>
              <a:rPr lang="it-IT" sz="2600" dirty="0">
                <a:solidFill>
                  <a:srgbClr val="303031"/>
                </a:solidFill>
                <a:latin typeface="Calibri" panose="020F0502020204030204" pitchFamily="34" charset="0"/>
                <a:ea typeface="Calibri" panose="020F0502020204030204" pitchFamily="34" charset="0"/>
                <a:cs typeface="Calibri" panose="020F0502020204030204" pitchFamily="34" charset="0"/>
              </a:rPr>
              <a:t>fat</a:t>
            </a:r>
            <a:r>
              <a:rPr lang="it-IT" sz="2600" dirty="0">
                <a:solidFill>
                  <a:srgbClr val="1D1D1D"/>
                </a:solidFill>
                <a:latin typeface="Calibri" panose="020F0502020204030204" pitchFamily="34" charset="0"/>
                <a:ea typeface="Calibri" panose="020F0502020204030204" pitchFamily="34" charset="0"/>
                <a:cs typeface="Calibri" panose="020F0502020204030204" pitchFamily="34" charset="0"/>
              </a:rPr>
              <a:t>turazione</a:t>
            </a:r>
            <a:r>
              <a:rPr lang="it-IT" sz="2600" dirty="0">
                <a:latin typeface="Calibri" panose="020F0502020204030204" pitchFamily="34" charset="0"/>
                <a:ea typeface="Calibri" panose="020F0502020204030204" pitchFamily="34" charset="0"/>
                <a:cs typeface="Times New Roman" panose="02020603050405020304" pitchFamily="18" charset="0"/>
              </a:rPr>
              <a:t> </a:t>
            </a:r>
            <a:r>
              <a:rPr lang="it-IT" sz="2600" dirty="0">
                <a:solidFill>
                  <a:srgbClr val="1D1D1D"/>
                </a:solidFill>
                <a:latin typeface="Calibri" panose="020F0502020204030204" pitchFamily="34" charset="0"/>
                <a:ea typeface="Calibri" panose="020F0502020204030204" pitchFamily="34" charset="0"/>
                <a:cs typeface="Calibri" panose="020F0502020204030204" pitchFamily="34" charset="0"/>
              </a:rPr>
              <a:t>elettronica</a:t>
            </a:r>
            <a:r>
              <a:rPr lang="it-IT" sz="2600" dirty="0">
                <a:solidFill>
                  <a:srgbClr val="414141"/>
                </a:solidFill>
                <a:latin typeface="Calibri" panose="020F0502020204030204" pitchFamily="34" charset="0"/>
                <a:ea typeface="Calibri" panose="020F0502020204030204" pitchFamily="34" charset="0"/>
                <a:cs typeface="Calibri" panose="020F0502020204030204" pitchFamily="34" charset="0"/>
              </a:rPr>
              <a:t>, </a:t>
            </a:r>
            <a:r>
              <a:rPr lang="it-IT" sz="2600" dirty="0">
                <a:solidFill>
                  <a:srgbClr val="1D1D1D"/>
                </a:solidFill>
                <a:latin typeface="Calibri" panose="020F0502020204030204" pitchFamily="34" charset="0"/>
                <a:ea typeface="Calibri" panose="020F0502020204030204" pitchFamily="34" charset="0"/>
                <a:cs typeface="Calibri" panose="020F0502020204030204" pitchFamily="34" charset="0"/>
              </a:rPr>
              <a:t>ecc.) </a:t>
            </a:r>
            <a:r>
              <a:rPr lang="it-IT" sz="2600" dirty="0">
                <a:solidFill>
                  <a:srgbClr val="535456"/>
                </a:solidFill>
                <a:latin typeface="Calibri" panose="020F0502020204030204" pitchFamily="34" charset="0"/>
                <a:ea typeface="Calibri" panose="020F0502020204030204" pitchFamily="34" charset="0"/>
                <a:cs typeface="Calibri" panose="020F0502020204030204" pitchFamily="34" charset="0"/>
              </a:rPr>
              <a:t>;</a:t>
            </a:r>
            <a:endParaRPr lang="it-IT" sz="2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it-IT" sz="2600" dirty="0">
                <a:solidFill>
                  <a:srgbClr val="1D1D1D"/>
                </a:solidFill>
                <a:latin typeface="Calibri" panose="020F0502020204030204" pitchFamily="34" charset="0"/>
                <a:ea typeface="Calibri" panose="020F0502020204030204" pitchFamily="34" charset="0"/>
                <a:cs typeface="Calibri" panose="020F0502020204030204" pitchFamily="34" charset="0"/>
              </a:rPr>
              <a:t>espansione dei social media (</a:t>
            </a:r>
            <a:r>
              <a:rPr lang="it-IT" sz="2600" dirty="0" err="1">
                <a:solidFill>
                  <a:srgbClr val="1D1D1D"/>
                </a:solidFill>
                <a:latin typeface="Calibri" panose="020F0502020204030204" pitchFamily="34" charset="0"/>
                <a:ea typeface="Calibri" panose="020F0502020204030204" pitchFamily="34" charset="0"/>
                <a:cs typeface="Calibri" panose="020F0502020204030204" pitchFamily="34" charset="0"/>
              </a:rPr>
              <a:t>Twitter</a:t>
            </a:r>
            <a:r>
              <a:rPr lang="it-IT" sz="2600" dirty="0">
                <a:solidFill>
                  <a:srgbClr val="414141"/>
                </a:solidFill>
                <a:latin typeface="Calibri" panose="020F0502020204030204" pitchFamily="34" charset="0"/>
                <a:ea typeface="Calibri" panose="020F0502020204030204" pitchFamily="34" charset="0"/>
                <a:cs typeface="Calibri" panose="020F0502020204030204" pitchFamily="34" charset="0"/>
              </a:rPr>
              <a:t>, </a:t>
            </a:r>
            <a:r>
              <a:rPr lang="it-IT" sz="2600" dirty="0" err="1">
                <a:solidFill>
                  <a:srgbClr val="1D1D1D"/>
                </a:solidFill>
                <a:latin typeface="Calibri" panose="020F0502020204030204" pitchFamily="34" charset="0"/>
                <a:ea typeface="Calibri" panose="020F0502020204030204" pitchFamily="34" charset="0"/>
                <a:cs typeface="Calibri" panose="020F0502020204030204" pitchFamily="34" charset="0"/>
              </a:rPr>
              <a:t>l</a:t>
            </a:r>
            <a:r>
              <a:rPr lang="it-IT" sz="2600" dirty="0" err="1">
                <a:solidFill>
                  <a:srgbClr val="414141"/>
                </a:solidFill>
                <a:latin typeface="Calibri" panose="020F0502020204030204" pitchFamily="34" charset="0"/>
                <a:ea typeface="Calibri" panose="020F0502020204030204" pitchFamily="34" charset="0"/>
                <a:cs typeface="Calibri" panose="020F0502020204030204" pitchFamily="34" charset="0"/>
              </a:rPr>
              <a:t>n</a:t>
            </a:r>
            <a:r>
              <a:rPr lang="it-IT" sz="2600" dirty="0" err="1">
                <a:solidFill>
                  <a:srgbClr val="1D1D1D"/>
                </a:solidFill>
                <a:latin typeface="Calibri" panose="020F0502020204030204" pitchFamily="34" charset="0"/>
                <a:ea typeface="Calibri" panose="020F0502020204030204" pitchFamily="34" charset="0"/>
                <a:cs typeface="Calibri" panose="020F0502020204030204" pitchFamily="34" charset="0"/>
              </a:rPr>
              <a:t>stagram</a:t>
            </a:r>
            <a:r>
              <a:rPr lang="it-IT" sz="2600" dirty="0">
                <a:solidFill>
                  <a:srgbClr val="1D1D1D"/>
                </a:solidFill>
                <a:latin typeface="Calibri" panose="020F0502020204030204" pitchFamily="34" charset="0"/>
                <a:ea typeface="Calibri" panose="020F0502020204030204" pitchFamily="34" charset="0"/>
                <a:cs typeface="Calibri" panose="020F0502020204030204" pitchFamily="34" charset="0"/>
              </a:rPr>
              <a:t>, ecc.) </a:t>
            </a:r>
            <a:r>
              <a:rPr lang="it-IT" sz="2600" dirty="0">
                <a:solidFill>
                  <a:srgbClr val="414141"/>
                </a:solidFill>
                <a:latin typeface="Calibri" panose="020F0502020204030204" pitchFamily="34" charset="0"/>
                <a:ea typeface="Calibri" panose="020F0502020204030204" pitchFamily="34" charset="0"/>
                <a:cs typeface="Calibri" panose="020F0502020204030204" pitchFamily="34" charset="0"/>
              </a:rPr>
              <a:t>;</a:t>
            </a:r>
            <a:endParaRPr lang="it-IT" sz="2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it-IT" sz="2600" dirty="0">
                <a:solidFill>
                  <a:srgbClr val="1D1D1D"/>
                </a:solidFill>
                <a:latin typeface="Calibri" panose="020F0502020204030204" pitchFamily="34" charset="0"/>
                <a:ea typeface="Calibri" panose="020F0502020204030204" pitchFamily="34" charset="0"/>
                <a:cs typeface="Calibri" panose="020F0502020204030204" pitchFamily="34" charset="0"/>
              </a:rPr>
              <a:t>dematerializzazione del </a:t>
            </a:r>
            <a:r>
              <a:rPr lang="it-IT" sz="2600" i="1" dirty="0" err="1">
                <a:solidFill>
                  <a:srgbClr val="303031"/>
                </a:solidFill>
                <a:latin typeface="Calibri" panose="020F0502020204030204" pitchFamily="34" charset="0"/>
                <a:ea typeface="Calibri" panose="020F0502020204030204" pitchFamily="34" charset="0"/>
                <a:cs typeface="Calibri" panose="020F0502020204030204" pitchFamily="34" charset="0"/>
              </a:rPr>
              <a:t>retail</a:t>
            </a:r>
            <a:r>
              <a:rPr lang="it-IT" sz="2600" i="1" dirty="0">
                <a:solidFill>
                  <a:srgbClr val="303031"/>
                </a:solidFill>
                <a:latin typeface="Calibri" panose="020F0502020204030204" pitchFamily="34" charset="0"/>
                <a:ea typeface="Calibri" panose="020F0502020204030204" pitchFamily="34" charset="0"/>
                <a:cs typeface="Calibri" panose="020F0502020204030204" pitchFamily="34" charset="0"/>
              </a:rPr>
              <a:t> </a:t>
            </a:r>
            <a:r>
              <a:rPr lang="it-IT" sz="2600" dirty="0">
                <a:solidFill>
                  <a:srgbClr val="1D1D1D"/>
                </a:solidFill>
                <a:latin typeface="Calibri" panose="020F0502020204030204" pitchFamily="34" charset="0"/>
                <a:ea typeface="Calibri" panose="020F0502020204030204" pitchFamily="34" charset="0"/>
                <a:cs typeface="Calibri" panose="020F0502020204030204" pitchFamily="34" charset="0"/>
              </a:rPr>
              <a:t>e dell'offerta di servizi (Amazon, </a:t>
            </a:r>
            <a:r>
              <a:rPr lang="it-IT" sz="2600" dirty="0" err="1">
                <a:solidFill>
                  <a:srgbClr val="1D1D1D"/>
                </a:solidFill>
                <a:latin typeface="Calibri" panose="020F0502020204030204" pitchFamily="34" charset="0"/>
                <a:ea typeface="Calibri" panose="020F0502020204030204" pitchFamily="34" charset="0"/>
                <a:cs typeface="Calibri" panose="020F0502020204030204" pitchFamily="34" charset="0"/>
              </a:rPr>
              <a:t>eBay</a:t>
            </a:r>
            <a:r>
              <a:rPr lang="it-IT" sz="2600" dirty="0">
                <a:solidFill>
                  <a:srgbClr val="1D1D1D"/>
                </a:solidFill>
                <a:latin typeface="Calibri" panose="020F0502020204030204" pitchFamily="34" charset="0"/>
                <a:ea typeface="Calibri" panose="020F0502020204030204" pitchFamily="34" charset="0"/>
                <a:cs typeface="Calibri" panose="020F0502020204030204" pitchFamily="34" charset="0"/>
              </a:rPr>
              <a:t>, Booking, ecc.);</a:t>
            </a:r>
            <a:endParaRPr lang="it-IT" sz="2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it-IT" sz="2600" dirty="0">
                <a:solidFill>
                  <a:srgbClr val="1D1D1D"/>
                </a:solidFill>
                <a:latin typeface="Calibri" panose="020F0502020204030204" pitchFamily="34" charset="0"/>
                <a:ea typeface="Calibri" panose="020F0502020204030204" pitchFamily="34" charset="0"/>
                <a:cs typeface="Calibri" panose="020F0502020204030204" pitchFamily="34" charset="0"/>
              </a:rPr>
              <a:t>espansione della moneta elettronica </a:t>
            </a:r>
            <a:r>
              <a:rPr lang="it-IT" sz="2600" dirty="0">
                <a:solidFill>
                  <a:srgbClr val="303031"/>
                </a:solidFill>
                <a:latin typeface="Calibri" panose="020F0502020204030204" pitchFamily="34" charset="0"/>
                <a:ea typeface="Calibri" panose="020F0502020204030204" pitchFamily="34" charset="0"/>
                <a:cs typeface="Calibri" panose="020F0502020204030204" pitchFamily="34" charset="0"/>
              </a:rPr>
              <a:t>(</a:t>
            </a:r>
            <a:r>
              <a:rPr lang="it-IT" sz="2600" dirty="0" err="1">
                <a:solidFill>
                  <a:srgbClr val="303031"/>
                </a:solidFill>
                <a:latin typeface="Calibri" panose="020F0502020204030204" pitchFamily="34" charset="0"/>
                <a:ea typeface="Calibri" panose="020F0502020204030204" pitchFamily="34" charset="0"/>
                <a:cs typeface="Calibri" panose="020F0502020204030204" pitchFamily="34" charset="0"/>
              </a:rPr>
              <a:t>PayPal</a:t>
            </a:r>
            <a:r>
              <a:rPr lang="it-IT" sz="2600" dirty="0">
                <a:solidFill>
                  <a:srgbClr val="303031"/>
                </a:solidFill>
                <a:latin typeface="Calibri" panose="020F0502020204030204" pitchFamily="34" charset="0"/>
                <a:ea typeface="Calibri" panose="020F0502020204030204" pitchFamily="34" charset="0"/>
                <a:cs typeface="Calibri" panose="020F0502020204030204" pitchFamily="34" charset="0"/>
              </a:rPr>
              <a:t>, </a:t>
            </a:r>
            <a:r>
              <a:rPr lang="it-IT" sz="2600" dirty="0">
                <a:solidFill>
                  <a:srgbClr val="1D1D1D"/>
                </a:solidFill>
                <a:latin typeface="Calibri" panose="020F0502020204030204" pitchFamily="34" charset="0"/>
                <a:ea typeface="Calibri" panose="020F0502020204030204" pitchFamily="34" charset="0"/>
                <a:cs typeface="Calibri" panose="020F0502020204030204" pitchFamily="34" charset="0"/>
              </a:rPr>
              <a:t>home-banking, </a:t>
            </a:r>
            <a:r>
              <a:rPr lang="it-IT" sz="2600" dirty="0" err="1">
                <a:solidFill>
                  <a:srgbClr val="1D1D1D"/>
                </a:solidFill>
                <a:latin typeface="Calibri" panose="020F0502020204030204" pitchFamily="34" charset="0"/>
                <a:ea typeface="Calibri" panose="020F0502020204030204" pitchFamily="34" charset="0"/>
                <a:cs typeface="Calibri" panose="020F0502020204030204" pitchFamily="34" charset="0"/>
              </a:rPr>
              <a:t>Satispay</a:t>
            </a:r>
            <a:r>
              <a:rPr lang="it-IT" sz="2600" dirty="0">
                <a:solidFill>
                  <a:srgbClr val="1D1D1D"/>
                </a:solidFill>
                <a:latin typeface="Calibri" panose="020F0502020204030204" pitchFamily="34" charset="0"/>
                <a:ea typeface="Calibri" panose="020F0502020204030204" pitchFamily="34" charset="0"/>
                <a:cs typeface="Calibri" panose="020F0502020204030204" pitchFamily="34" charset="0"/>
              </a:rPr>
              <a:t>, ecc.);</a:t>
            </a:r>
            <a:endParaRPr lang="it-IT" sz="2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it-IT" sz="2600" dirty="0">
                <a:solidFill>
                  <a:srgbClr val="1D1D1D"/>
                </a:solidFill>
                <a:latin typeface="Calibri" panose="020F0502020204030204" pitchFamily="34" charset="0"/>
                <a:ea typeface="Calibri" panose="020F0502020204030204" pitchFamily="34" charset="0"/>
                <a:cs typeface="Calibri" panose="020F0502020204030204" pitchFamily="34" charset="0"/>
              </a:rPr>
              <a:t>sviluppo di </a:t>
            </a:r>
            <a:r>
              <a:rPr lang="it-IT" sz="2600" dirty="0" err="1">
                <a:solidFill>
                  <a:srgbClr val="1D1D1D"/>
                </a:solidFill>
                <a:latin typeface="Calibri" panose="020F0502020204030204" pitchFamily="34" charset="0"/>
                <a:ea typeface="Calibri" panose="020F0502020204030204" pitchFamily="34" charset="0"/>
                <a:cs typeface="Calibri" panose="020F0502020204030204" pitchFamily="34" charset="0"/>
              </a:rPr>
              <a:t>device</a:t>
            </a:r>
            <a:r>
              <a:rPr lang="it-IT" sz="2600" dirty="0">
                <a:solidFill>
                  <a:srgbClr val="1D1D1D"/>
                </a:solidFill>
                <a:latin typeface="Calibri" panose="020F0502020204030204" pitchFamily="34" charset="0"/>
                <a:ea typeface="Calibri" panose="020F0502020204030204" pitchFamily="34" charset="0"/>
                <a:cs typeface="Calibri" panose="020F0502020204030204" pitchFamily="34" charset="0"/>
              </a:rPr>
              <a:t> intelligenti </a:t>
            </a:r>
            <a:r>
              <a:rPr lang="it-IT" sz="2600" dirty="0">
                <a:solidFill>
                  <a:srgbClr val="0B0B0B"/>
                </a:solidFill>
                <a:latin typeface="Calibri" panose="020F0502020204030204" pitchFamily="34" charset="0"/>
                <a:ea typeface="Calibri" panose="020F0502020204030204" pitchFamily="34" charset="0"/>
                <a:cs typeface="Calibri" panose="020F0502020204030204" pitchFamily="34" charset="0"/>
              </a:rPr>
              <a:t>e interconness</a:t>
            </a:r>
            <a:r>
              <a:rPr lang="it-IT" sz="2600" dirty="0">
                <a:solidFill>
                  <a:srgbClr val="313132"/>
                </a:solidFill>
                <a:latin typeface="Calibri" panose="020F0502020204030204" pitchFamily="34" charset="0"/>
                <a:ea typeface="Calibri" panose="020F0502020204030204" pitchFamily="34" charset="0"/>
                <a:cs typeface="Calibri" panose="020F0502020204030204" pitchFamily="34" charset="0"/>
              </a:rPr>
              <a:t>i </a:t>
            </a:r>
            <a:r>
              <a:rPr lang="it-IT" sz="2600" dirty="0">
                <a:solidFill>
                  <a:srgbClr val="1D1D1D"/>
                </a:solidFill>
                <a:latin typeface="Calibri" panose="020F0502020204030204" pitchFamily="34" charset="0"/>
                <a:ea typeface="Calibri" panose="020F0502020204030204" pitchFamily="34" charset="0"/>
                <a:cs typeface="Calibri" panose="020F0502020204030204" pitchFamily="34" charset="0"/>
              </a:rPr>
              <a:t>(</a:t>
            </a:r>
            <a:r>
              <a:rPr lang="it-IT" sz="2600" dirty="0" err="1">
                <a:solidFill>
                  <a:srgbClr val="1D1D1D"/>
                </a:solidFill>
                <a:latin typeface="Calibri" panose="020F0502020204030204" pitchFamily="34" charset="0"/>
                <a:ea typeface="Calibri" panose="020F0502020204030204" pitchFamily="34" charset="0"/>
                <a:cs typeface="Calibri" panose="020F0502020204030204" pitchFamily="34" charset="0"/>
              </a:rPr>
              <a:t>smart-phone</a:t>
            </a:r>
            <a:r>
              <a:rPr lang="it-IT" sz="2600" dirty="0">
                <a:solidFill>
                  <a:srgbClr val="1D1D1D"/>
                </a:solidFill>
                <a:latin typeface="Calibri" panose="020F0502020204030204" pitchFamily="34" charset="0"/>
                <a:ea typeface="Calibri" panose="020F0502020204030204" pitchFamily="34" charset="0"/>
                <a:cs typeface="Calibri" panose="020F0502020204030204" pitchFamily="34" charset="0"/>
              </a:rPr>
              <a:t>, </a:t>
            </a:r>
            <a:r>
              <a:rPr lang="it-IT" sz="2600" dirty="0" err="1">
                <a:solidFill>
                  <a:srgbClr val="1D1D1D"/>
                </a:solidFill>
                <a:latin typeface="Calibri" panose="020F0502020204030204" pitchFamily="34" charset="0"/>
                <a:ea typeface="Calibri" panose="020F0502020204030204" pitchFamily="34" charset="0"/>
                <a:cs typeface="Calibri" panose="020F0502020204030204" pitchFamily="34" charset="0"/>
              </a:rPr>
              <a:t>smart-watches</a:t>
            </a:r>
            <a:r>
              <a:rPr lang="it-IT" sz="2600" dirty="0">
                <a:solidFill>
                  <a:srgbClr val="1D1D1D"/>
                </a:solidFill>
                <a:latin typeface="Calibri" panose="020F0502020204030204" pitchFamily="34" charset="0"/>
                <a:ea typeface="Calibri" panose="020F0502020204030204" pitchFamily="34" charset="0"/>
                <a:cs typeface="Calibri" panose="020F0502020204030204" pitchFamily="34" charset="0"/>
              </a:rPr>
              <a:t>, ecc</a:t>
            </a:r>
            <a:r>
              <a:rPr lang="it-IT" sz="2600" dirty="0">
                <a:solidFill>
                  <a:srgbClr val="414143"/>
                </a:solidFill>
                <a:latin typeface="Calibri" panose="020F0502020204030204" pitchFamily="34" charset="0"/>
                <a:ea typeface="Calibri" panose="020F0502020204030204" pitchFamily="34" charset="0"/>
                <a:cs typeface="Calibri" panose="020F0502020204030204" pitchFamily="34" charset="0"/>
              </a:rPr>
              <a:t>.</a:t>
            </a:r>
            <a:r>
              <a:rPr lang="it-IT" sz="2600" dirty="0">
                <a:solidFill>
                  <a:srgbClr val="1D1D1D"/>
                </a:solidFill>
                <a:latin typeface="Calibri" panose="020F0502020204030204" pitchFamily="34" charset="0"/>
                <a:ea typeface="Calibri" panose="020F0502020204030204" pitchFamily="34" charset="0"/>
                <a:cs typeface="Calibri" panose="020F0502020204030204" pitchFamily="34" charset="0"/>
              </a:rPr>
              <a:t>);</a:t>
            </a:r>
            <a:endParaRPr lang="it-IT" sz="2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it-IT" sz="2600" b="1" dirty="0">
                <a:solidFill>
                  <a:srgbClr val="FF0000"/>
                </a:solidFill>
                <a:latin typeface="Calibri" panose="020F0502020204030204" pitchFamily="34" charset="0"/>
                <a:ea typeface="Calibri" panose="020F0502020204030204" pitchFamily="34" charset="0"/>
                <a:cs typeface="Calibri" panose="020F0502020204030204" pitchFamily="34" charset="0"/>
              </a:rPr>
              <a:t>proliferare di applicazioni intelligenti</a:t>
            </a:r>
            <a:r>
              <a:rPr lang="it-IT" sz="2600" dirty="0">
                <a:solidFill>
                  <a:srgbClr val="1D1D1D"/>
                </a:solidFill>
                <a:latin typeface="Calibri" panose="020F0502020204030204" pitchFamily="34" charset="0"/>
                <a:ea typeface="Calibri" panose="020F0502020204030204" pitchFamily="34" charset="0"/>
                <a:cs typeface="Calibri" panose="020F0502020204030204" pitchFamily="34" charset="0"/>
              </a:rPr>
              <a:t>.</a:t>
            </a:r>
            <a:endParaRPr lang="it-IT"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pPr>
              <a:defRPr/>
            </a:pPr>
            <a:fld id="{9090A922-93EE-49E1-A50A-5B0F9507EC35}" type="slidenum">
              <a:rPr lang="it-IT" altLang="it-IT" smtClean="0"/>
              <a:pPr>
                <a:defRPr/>
              </a:pPr>
              <a:t>4</a:t>
            </a:fld>
            <a:endParaRPr lang="it-IT" altLang="it-IT"/>
          </a:p>
        </p:txBody>
      </p:sp>
      <p:pic>
        <p:nvPicPr>
          <p:cNvPr id="6" name="Immagine 5"/>
          <p:cNvPicPr>
            <a:picLocks noChangeAspect="1"/>
          </p:cNvPicPr>
          <p:nvPr/>
        </p:nvPicPr>
        <p:blipFill>
          <a:blip r:embed="rId2"/>
          <a:stretch>
            <a:fillRect/>
          </a:stretch>
        </p:blipFill>
        <p:spPr>
          <a:xfrm>
            <a:off x="6585690" y="5157193"/>
            <a:ext cx="2594822" cy="1728192"/>
          </a:xfrm>
          <a:prstGeom prst="rect">
            <a:avLst/>
          </a:prstGeom>
        </p:spPr>
      </p:pic>
    </p:spTree>
    <p:extLst>
      <p:ext uri="{BB962C8B-B14F-4D97-AF65-F5344CB8AC3E}">
        <p14:creationId xmlns:p14="http://schemas.microsoft.com/office/powerpoint/2010/main" val="1526740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273850"/>
            <a:ext cx="7714851" cy="1144120"/>
          </a:xfrm>
        </p:spPr>
        <p:txBody>
          <a:bodyPr/>
          <a:lstStyle/>
          <a:p>
            <a:pPr algn="l"/>
            <a:r>
              <a:rPr lang="it-IT" sz="4400" b="1" dirty="0">
                <a:solidFill>
                  <a:srgbClr val="FF0000"/>
                </a:solidFill>
              </a:rPr>
              <a:t>Dalla società della conoscenza alla società del digitale</a:t>
            </a:r>
          </a:p>
        </p:txBody>
      </p:sp>
      <p:sp>
        <p:nvSpPr>
          <p:cNvPr id="3" name="Rettangolo 2"/>
          <p:cNvSpPr/>
          <p:nvPr/>
        </p:nvSpPr>
        <p:spPr>
          <a:xfrm>
            <a:off x="1043608" y="1553359"/>
            <a:ext cx="7848872" cy="954107"/>
          </a:xfrm>
          <a:prstGeom prst="rect">
            <a:avLst/>
          </a:prstGeom>
        </p:spPr>
        <p:txBody>
          <a:bodyPr wrap="square">
            <a:spAutoFit/>
          </a:bodyPr>
          <a:lstStyle/>
          <a:p>
            <a:pPr>
              <a:spcAft>
                <a:spcPts val="600"/>
              </a:spcAft>
            </a:pPr>
            <a:r>
              <a:rPr lang="it-IT" sz="2800" b="1" dirty="0">
                <a:latin typeface="+mj-lt"/>
              </a:rPr>
              <a:t>Ma tutto questo era prevedibile? Qualcuno ci aveva già pensato?</a:t>
            </a:r>
          </a:p>
        </p:txBody>
      </p:sp>
      <p:pic>
        <p:nvPicPr>
          <p:cNvPr id="5" name="Immagine 4">
            <a:extLst>
              <a:ext uri="{FF2B5EF4-FFF2-40B4-BE49-F238E27FC236}">
                <a16:creationId xmlns:a16="http://schemas.microsoft.com/office/drawing/2014/main" id="{EF0F7BD5-AF1F-1543-AFD2-BF100A1C6D72}"/>
              </a:ext>
            </a:extLst>
          </p:cNvPr>
          <p:cNvPicPr>
            <a:picLocks noChangeAspect="1"/>
          </p:cNvPicPr>
          <p:nvPr/>
        </p:nvPicPr>
        <p:blipFill>
          <a:blip r:embed="rId2"/>
          <a:stretch>
            <a:fillRect/>
          </a:stretch>
        </p:blipFill>
        <p:spPr>
          <a:xfrm>
            <a:off x="6260942" y="2204864"/>
            <a:ext cx="2760642" cy="3901877"/>
          </a:xfrm>
          <a:prstGeom prst="rect">
            <a:avLst/>
          </a:prstGeom>
        </p:spPr>
      </p:pic>
      <p:pic>
        <p:nvPicPr>
          <p:cNvPr id="6" name="Immagine 5">
            <a:extLst>
              <a:ext uri="{FF2B5EF4-FFF2-40B4-BE49-F238E27FC236}">
                <a16:creationId xmlns:a16="http://schemas.microsoft.com/office/drawing/2014/main" id="{2BD5B16C-1627-01CD-1F74-D55EA3FFF90A}"/>
              </a:ext>
            </a:extLst>
          </p:cNvPr>
          <p:cNvPicPr>
            <a:picLocks noChangeAspect="1"/>
          </p:cNvPicPr>
          <p:nvPr/>
        </p:nvPicPr>
        <p:blipFill>
          <a:blip r:embed="rId3"/>
          <a:stretch>
            <a:fillRect/>
          </a:stretch>
        </p:blipFill>
        <p:spPr>
          <a:xfrm>
            <a:off x="5148064" y="2058043"/>
            <a:ext cx="1947619" cy="2914285"/>
          </a:xfrm>
          <a:prstGeom prst="rect">
            <a:avLst/>
          </a:prstGeom>
        </p:spPr>
      </p:pic>
      <p:sp>
        <p:nvSpPr>
          <p:cNvPr id="7" name="CasellaDiTesto 6">
            <a:extLst>
              <a:ext uri="{FF2B5EF4-FFF2-40B4-BE49-F238E27FC236}">
                <a16:creationId xmlns:a16="http://schemas.microsoft.com/office/drawing/2014/main" id="{74FD0F19-A902-6470-D0DA-9FA6F258831F}"/>
              </a:ext>
            </a:extLst>
          </p:cNvPr>
          <p:cNvSpPr txBox="1"/>
          <p:nvPr/>
        </p:nvSpPr>
        <p:spPr>
          <a:xfrm>
            <a:off x="1043608" y="2507466"/>
            <a:ext cx="3975352" cy="3970318"/>
          </a:xfrm>
          <a:prstGeom prst="rect">
            <a:avLst/>
          </a:prstGeom>
          <a:noFill/>
        </p:spPr>
        <p:txBody>
          <a:bodyPr wrap="square" rtlCol="0">
            <a:spAutoFit/>
          </a:bodyPr>
          <a:lstStyle/>
          <a:p>
            <a:r>
              <a:rPr lang="it-IT" sz="2800" dirty="0">
                <a:latin typeface="+mj-lt"/>
              </a:rPr>
              <a:t>Come dimostrano per primi molti degli scritti di Jules Verne, spesso quella che chiamiamo «fantascienza» prevede quanto poi effettivamente si verifica in tempi più o meno lontani.</a:t>
            </a:r>
          </a:p>
          <a:p>
            <a:endParaRPr lang="it-IT" sz="2800" dirty="0"/>
          </a:p>
        </p:txBody>
      </p:sp>
      <p:sp>
        <p:nvSpPr>
          <p:cNvPr id="8" name="Segnaposto numero diapositiva 7"/>
          <p:cNvSpPr>
            <a:spLocks noGrp="1"/>
          </p:cNvSpPr>
          <p:nvPr>
            <p:ph type="sldNum" sz="quarter" idx="12"/>
          </p:nvPr>
        </p:nvSpPr>
        <p:spPr/>
        <p:txBody>
          <a:bodyPr/>
          <a:lstStyle/>
          <a:p>
            <a:pPr>
              <a:defRPr/>
            </a:pPr>
            <a:fld id="{9090A922-93EE-49E1-A50A-5B0F9507EC35}" type="slidenum">
              <a:rPr lang="it-IT" altLang="it-IT" smtClean="0"/>
              <a:pPr>
                <a:defRPr/>
              </a:pPr>
              <a:t>5</a:t>
            </a:fld>
            <a:endParaRPr lang="it-IT" altLang="it-IT"/>
          </a:p>
        </p:txBody>
      </p:sp>
    </p:spTree>
    <p:extLst>
      <p:ext uri="{BB962C8B-B14F-4D97-AF65-F5344CB8AC3E}">
        <p14:creationId xmlns:p14="http://schemas.microsoft.com/office/powerpoint/2010/main" val="3290461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99392"/>
            <a:ext cx="8064896" cy="1144120"/>
          </a:xfrm>
        </p:spPr>
        <p:txBody>
          <a:bodyPr/>
          <a:lstStyle/>
          <a:p>
            <a:pPr algn="l"/>
            <a:r>
              <a:rPr lang="it-IT" sz="4800" b="1" dirty="0">
                <a:solidFill>
                  <a:srgbClr val="FF0000"/>
                </a:solidFill>
              </a:rPr>
              <a:t>Asimov e le leggi della robotica</a:t>
            </a:r>
          </a:p>
        </p:txBody>
      </p:sp>
      <p:sp>
        <p:nvSpPr>
          <p:cNvPr id="3" name="Rettangolo 2"/>
          <p:cNvSpPr/>
          <p:nvPr/>
        </p:nvSpPr>
        <p:spPr>
          <a:xfrm>
            <a:off x="1115616" y="937458"/>
            <a:ext cx="7920880" cy="4939814"/>
          </a:xfrm>
          <a:prstGeom prst="rect">
            <a:avLst/>
          </a:prstGeom>
        </p:spPr>
        <p:txBody>
          <a:bodyPr wrap="square">
            <a:spAutoFit/>
          </a:bodyPr>
          <a:lstStyle/>
          <a:p>
            <a:pPr>
              <a:spcAft>
                <a:spcPts val="600"/>
              </a:spcAft>
            </a:pPr>
            <a:r>
              <a:rPr lang="it-IT" sz="2500" dirty="0">
                <a:solidFill>
                  <a:srgbClr val="1E1E1E"/>
                </a:solidFill>
                <a:latin typeface="Calibri" panose="020F0502020204030204" pitchFamily="34" charset="0"/>
                <a:ea typeface="Calibri" panose="020F0502020204030204" pitchFamily="34" charset="0"/>
                <a:cs typeface="Calibri" panose="020F0502020204030204" pitchFamily="34" charset="0"/>
              </a:rPr>
              <a:t>Agli inizi degli anni 40</a:t>
            </a:r>
            <a:r>
              <a:rPr lang="it-IT" sz="2500" dirty="0">
                <a:solidFill>
                  <a:srgbClr val="535254"/>
                </a:solidFill>
                <a:latin typeface="Calibri" panose="020F0502020204030204" pitchFamily="34" charset="0"/>
                <a:ea typeface="Calibri" panose="020F0502020204030204" pitchFamily="34" charset="0"/>
                <a:cs typeface="Calibri" panose="020F0502020204030204" pitchFamily="34" charset="0"/>
              </a:rPr>
              <a:t>, </a:t>
            </a:r>
            <a:r>
              <a:rPr lang="it-IT" sz="2500" dirty="0">
                <a:solidFill>
                  <a:srgbClr val="2F3030"/>
                </a:solidFill>
                <a:latin typeface="Calibri" panose="020F0502020204030204" pitchFamily="34" charset="0"/>
                <a:ea typeface="Calibri" panose="020F0502020204030204" pitchFamily="34" charset="0"/>
                <a:cs typeface="Calibri" panose="020F0502020204030204" pitchFamily="34" charset="0"/>
              </a:rPr>
              <a:t>lo </a:t>
            </a:r>
            <a:r>
              <a:rPr lang="it-IT" sz="2500" dirty="0">
                <a:solidFill>
                  <a:srgbClr val="1E1E1E"/>
                </a:solidFill>
                <a:latin typeface="Calibri" panose="020F0502020204030204" pitchFamily="34" charset="0"/>
                <a:ea typeface="Calibri" panose="020F0502020204030204" pitchFamily="34" charset="0"/>
                <a:cs typeface="Calibri" panose="020F0502020204030204" pitchFamily="34" charset="0"/>
              </a:rPr>
              <a:t>scrittore </a:t>
            </a:r>
            <a:r>
              <a:rPr lang="it-IT" sz="2500" dirty="0">
                <a:solidFill>
                  <a:srgbClr val="0A0A0A"/>
                </a:solidFill>
                <a:latin typeface="Calibri" panose="020F0502020204030204" pitchFamily="34" charset="0"/>
                <a:ea typeface="Calibri" panose="020F0502020204030204" pitchFamily="34" charset="0"/>
                <a:cs typeface="Calibri" panose="020F0502020204030204" pitchFamily="34" charset="0"/>
              </a:rPr>
              <a:t>Isaac </a:t>
            </a:r>
            <a:r>
              <a:rPr lang="it-IT" sz="2500" dirty="0">
                <a:solidFill>
                  <a:srgbClr val="1E1E1E"/>
                </a:solidFill>
                <a:latin typeface="Calibri" panose="020F0502020204030204" pitchFamily="34" charset="0"/>
                <a:ea typeface="Calibri" panose="020F0502020204030204" pitchFamily="34" charset="0"/>
                <a:cs typeface="Calibri" panose="020F0502020204030204" pitchFamily="34" charset="0"/>
              </a:rPr>
              <a:t>Asimov definì le “tre </a:t>
            </a:r>
            <a:r>
              <a:rPr lang="it-IT" sz="2500" dirty="0">
                <a:solidFill>
                  <a:srgbClr val="0A0A0A"/>
                </a:solidFill>
                <a:latin typeface="Calibri" panose="020F0502020204030204" pitchFamily="34" charset="0"/>
                <a:ea typeface="Calibri" panose="020F0502020204030204" pitchFamily="34" charset="0"/>
                <a:cs typeface="Calibri" panose="020F0502020204030204" pitchFamily="34" charset="0"/>
              </a:rPr>
              <a:t>legg</a:t>
            </a:r>
            <a:r>
              <a:rPr lang="it-IT" sz="2500" dirty="0">
                <a:solidFill>
                  <a:srgbClr val="2F3030"/>
                </a:solidFill>
                <a:latin typeface="Calibri" panose="020F0502020204030204" pitchFamily="34" charset="0"/>
                <a:ea typeface="Calibri" panose="020F0502020204030204" pitchFamily="34" charset="0"/>
                <a:cs typeface="Calibri" panose="020F0502020204030204" pitchFamily="34" charset="0"/>
              </a:rPr>
              <a:t>i </a:t>
            </a:r>
            <a:r>
              <a:rPr lang="it-IT" sz="2500" dirty="0">
                <a:solidFill>
                  <a:srgbClr val="1E1E1E"/>
                </a:solidFill>
                <a:latin typeface="Calibri" panose="020F0502020204030204" pitchFamily="34" charset="0"/>
                <a:ea typeface="Calibri" panose="020F0502020204030204" pitchFamily="34" charset="0"/>
                <a:cs typeface="Calibri" panose="020F0502020204030204" pitchFamily="34" charset="0"/>
              </a:rPr>
              <a:t>della robotica</a:t>
            </a:r>
            <a:r>
              <a:rPr lang="it-IT" sz="2500" dirty="0">
                <a:solidFill>
                  <a:srgbClr val="3F4041"/>
                </a:solidFill>
                <a:latin typeface="Calibri" panose="020F0502020204030204" pitchFamily="34" charset="0"/>
                <a:ea typeface="Calibri" panose="020F0502020204030204" pitchFamily="34" charset="0"/>
                <a:cs typeface="Calibri" panose="020F0502020204030204" pitchFamily="34" charset="0"/>
              </a:rPr>
              <a:t>"</a:t>
            </a:r>
            <a:r>
              <a:rPr lang="it-IT" sz="2500" dirty="0">
                <a:solidFill>
                  <a:srgbClr val="1E1E1E"/>
                </a:solidFill>
                <a:latin typeface="Calibri" panose="020F0502020204030204" pitchFamily="34" charset="0"/>
                <a:ea typeface="Calibri" panose="020F0502020204030204" pitchFamily="34" charset="0"/>
                <a:cs typeface="Calibri" panose="020F0502020204030204" pitchFamily="34" charset="0"/>
              </a:rPr>
              <a:t>, proprio a voler esaltare un dibattito su ciò che si sarebbe verificato in un </a:t>
            </a:r>
            <a:r>
              <a:rPr lang="it-IT" sz="2500" dirty="0">
                <a:solidFill>
                  <a:srgbClr val="2F3030"/>
                </a:solidFill>
                <a:latin typeface="Calibri" panose="020F0502020204030204" pitchFamily="34" charset="0"/>
                <a:ea typeface="Calibri" panose="020F0502020204030204" pitchFamily="34" charset="0"/>
                <a:cs typeface="Calibri" panose="020F0502020204030204" pitchFamily="34" charset="0"/>
              </a:rPr>
              <a:t>futuro più o meno </a:t>
            </a:r>
            <a:r>
              <a:rPr lang="it-IT" sz="2500" dirty="0">
                <a:solidFill>
                  <a:srgbClr val="1E1E1E"/>
                </a:solidFill>
                <a:latin typeface="Calibri" panose="020F0502020204030204" pitchFamily="34" charset="0"/>
                <a:ea typeface="Calibri" panose="020F0502020204030204" pitchFamily="34" charset="0"/>
                <a:cs typeface="Calibri" panose="020F0502020204030204" pitchFamily="34" charset="0"/>
              </a:rPr>
              <a:t>vicino</a:t>
            </a:r>
            <a:r>
              <a:rPr lang="it-IT" sz="2500" dirty="0">
                <a:solidFill>
                  <a:srgbClr val="6B6A66"/>
                </a:solidFill>
                <a:latin typeface="Calibri" panose="020F0502020204030204" pitchFamily="34" charset="0"/>
                <a:ea typeface="Calibri" panose="020F0502020204030204" pitchFamily="34" charset="0"/>
                <a:cs typeface="Calibri" panose="020F0502020204030204" pitchFamily="34" charset="0"/>
              </a:rPr>
              <a:t>:</a:t>
            </a:r>
            <a:endParaRPr lang="it-IT" sz="25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600"/>
              </a:spcAft>
              <a:buFont typeface="+mj-lt"/>
              <a:buAutoNum type="arabicPeriod"/>
            </a:pPr>
            <a:r>
              <a:rPr lang="it-IT" sz="2500" dirty="0">
                <a:solidFill>
                  <a:srgbClr val="535254"/>
                </a:solidFill>
                <a:latin typeface="Calibri" panose="020F0502020204030204" pitchFamily="34" charset="0"/>
                <a:ea typeface="Calibri" panose="020F0502020204030204" pitchFamily="34" charset="0"/>
                <a:cs typeface="Calibri" panose="020F0502020204030204" pitchFamily="34" charset="0"/>
              </a:rPr>
              <a:t>«</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Un robot non può recar danno a un </a:t>
            </a:r>
            <a:r>
              <a:rPr lang="it-IT" sz="2500" i="1" dirty="0">
                <a:solidFill>
                  <a:srgbClr val="2F3030"/>
                </a:solidFill>
                <a:latin typeface="Calibri" panose="020F0502020204030204" pitchFamily="34" charset="0"/>
                <a:ea typeface="Calibri" panose="020F0502020204030204" pitchFamily="34" charset="0"/>
                <a:cs typeface="Calibri" panose="020F0502020204030204" pitchFamily="34" charset="0"/>
              </a:rPr>
              <a:t>essere </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umano né può permettere </a:t>
            </a:r>
            <a:r>
              <a:rPr lang="it-IT" sz="2500" i="1" dirty="0">
                <a:solidFill>
                  <a:srgbClr val="2F3030"/>
                </a:solidFill>
                <a:latin typeface="Calibri" panose="020F0502020204030204" pitchFamily="34" charset="0"/>
                <a:ea typeface="Calibri" panose="020F0502020204030204" pitchFamily="34" charset="0"/>
                <a:cs typeface="Calibri" panose="020F0502020204030204" pitchFamily="34" charset="0"/>
              </a:rPr>
              <a:t>che</a:t>
            </a:r>
            <a:r>
              <a:rPr lang="it-IT" sz="2500" i="1" dirty="0">
                <a:solidFill>
                  <a:srgbClr val="6B6A66"/>
                </a:solidFill>
                <a:latin typeface="Calibri" panose="020F0502020204030204" pitchFamily="34" charset="0"/>
                <a:ea typeface="Calibri" panose="020F0502020204030204" pitchFamily="34" charset="0"/>
                <a:cs typeface="Calibri" panose="020F0502020204030204" pitchFamily="34" charset="0"/>
              </a:rPr>
              <a:t>, </a:t>
            </a:r>
            <a:r>
              <a:rPr lang="it-IT" sz="2500" i="1" dirty="0">
                <a:solidFill>
                  <a:srgbClr val="2F3030"/>
                </a:solidFill>
                <a:latin typeface="Calibri" panose="020F0502020204030204" pitchFamily="34" charset="0"/>
                <a:ea typeface="Calibri" panose="020F0502020204030204" pitchFamily="34" charset="0"/>
                <a:cs typeface="Calibri" panose="020F0502020204030204" pitchFamily="34" charset="0"/>
              </a:rPr>
              <a:t>a causa </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del </a:t>
            </a:r>
            <a:r>
              <a:rPr lang="it-IT" sz="2500" i="1" dirty="0">
                <a:solidFill>
                  <a:srgbClr val="2F3030"/>
                </a:solidFill>
                <a:latin typeface="Calibri" panose="020F0502020204030204" pitchFamily="34" charset="0"/>
                <a:ea typeface="Calibri" panose="020F0502020204030204" pitchFamily="34" charset="0"/>
                <a:cs typeface="Calibri" panose="020F0502020204030204" pitchFamily="34" charset="0"/>
              </a:rPr>
              <a:t>suo </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mancato interv</a:t>
            </a:r>
            <a:r>
              <a:rPr lang="it-IT" sz="2500" i="1" dirty="0">
                <a:solidFill>
                  <a:srgbClr val="3F4041"/>
                </a:solidFill>
                <a:latin typeface="Calibri" panose="020F0502020204030204" pitchFamily="34" charset="0"/>
                <a:ea typeface="Calibri" panose="020F0502020204030204" pitchFamily="34" charset="0"/>
                <a:cs typeface="Calibri" panose="020F0502020204030204" pitchFamily="34" charset="0"/>
              </a:rPr>
              <a:t>e</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nto</a:t>
            </a:r>
            <a:r>
              <a:rPr lang="it-IT" sz="2500" i="1" dirty="0">
                <a:solidFill>
                  <a:srgbClr val="3F4041"/>
                </a:solidFill>
                <a:latin typeface="Calibri" panose="020F0502020204030204" pitchFamily="34" charset="0"/>
                <a:ea typeface="Calibri" panose="020F0502020204030204" pitchFamily="34" charset="0"/>
                <a:cs typeface="Calibri" panose="020F0502020204030204" pitchFamily="34" charset="0"/>
              </a:rPr>
              <a:t>, </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un </a:t>
            </a:r>
            <a:r>
              <a:rPr lang="it-IT" sz="2500" i="1" dirty="0">
                <a:solidFill>
                  <a:srgbClr val="2F3030"/>
                </a:solidFill>
                <a:latin typeface="Calibri" panose="020F0502020204030204" pitchFamily="34" charset="0"/>
                <a:ea typeface="Calibri" panose="020F0502020204030204" pitchFamily="34" charset="0"/>
                <a:cs typeface="Calibri" panose="020F0502020204030204" pitchFamily="34" charset="0"/>
              </a:rPr>
              <a:t>essere </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umano </a:t>
            </a:r>
            <a:r>
              <a:rPr lang="it-IT" sz="2500" i="1" dirty="0">
                <a:solidFill>
                  <a:srgbClr val="2F3030"/>
                </a:solidFill>
                <a:latin typeface="Calibri" panose="020F0502020204030204" pitchFamily="34" charset="0"/>
                <a:ea typeface="Calibri" panose="020F0502020204030204" pitchFamily="34" charset="0"/>
                <a:cs typeface="Calibri" panose="020F0502020204030204" pitchFamily="34" charset="0"/>
              </a:rPr>
              <a:t>rice</a:t>
            </a:r>
            <a:r>
              <a:rPr lang="it-IT" sz="2500" i="1" dirty="0">
                <a:solidFill>
                  <a:srgbClr val="535254"/>
                </a:solidFill>
                <a:latin typeface="Calibri" panose="020F0502020204030204" pitchFamily="34" charset="0"/>
                <a:ea typeface="Calibri" panose="020F0502020204030204" pitchFamily="34" charset="0"/>
                <a:cs typeface="Calibri" panose="020F0502020204030204" pitchFamily="34" charset="0"/>
              </a:rPr>
              <a:t>v</a:t>
            </a:r>
            <a:r>
              <a:rPr lang="it-IT" sz="2500" i="1" dirty="0">
                <a:solidFill>
                  <a:srgbClr val="2F3030"/>
                </a:solidFill>
                <a:latin typeface="Calibri" panose="020F0502020204030204" pitchFamily="34" charset="0"/>
                <a:ea typeface="Calibri" panose="020F0502020204030204" pitchFamily="34" charset="0"/>
                <a:cs typeface="Calibri" panose="020F0502020204030204" pitchFamily="34" charset="0"/>
              </a:rPr>
              <a:t>a </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danno</a:t>
            </a:r>
            <a:r>
              <a:rPr lang="it-IT" sz="2500" i="1" dirty="0">
                <a:solidFill>
                  <a:srgbClr val="535254"/>
                </a:solidFill>
                <a:latin typeface="Calibri" panose="020F0502020204030204" pitchFamily="34" charset="0"/>
                <a:ea typeface="Calibri" panose="020F0502020204030204" pitchFamily="34" charset="0"/>
                <a:cs typeface="Calibri" panose="020F0502020204030204" pitchFamily="34" charset="0"/>
              </a:rPr>
              <a:t>»</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a:t>
            </a:r>
            <a:endParaRPr lang="it-IT" sz="25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600"/>
              </a:spcAft>
              <a:buFont typeface="+mj-lt"/>
              <a:buAutoNum type="arabicPeriod"/>
            </a:pPr>
            <a:r>
              <a:rPr lang="it-IT" sz="2500" dirty="0">
                <a:solidFill>
                  <a:srgbClr val="535254"/>
                </a:solidFill>
                <a:latin typeface="Calibri" panose="020F0502020204030204" pitchFamily="34" charset="0"/>
                <a:ea typeface="Calibri" panose="020F0502020204030204" pitchFamily="34" charset="0"/>
                <a:cs typeface="Calibri" panose="020F0502020204030204" pitchFamily="34" charset="0"/>
              </a:rPr>
              <a:t>«</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Un robot deve obbedire </a:t>
            </a:r>
            <a:r>
              <a:rPr lang="it-IT" sz="2500" i="1" dirty="0">
                <a:solidFill>
                  <a:srgbClr val="2F3030"/>
                </a:solidFill>
                <a:latin typeface="Calibri" panose="020F0502020204030204" pitchFamily="34" charset="0"/>
                <a:ea typeface="Calibri" panose="020F0502020204030204" pitchFamily="34" charset="0"/>
                <a:cs typeface="Calibri" panose="020F0502020204030204" pitchFamily="34" charset="0"/>
              </a:rPr>
              <a:t>agli </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ordini impartiti dagli </a:t>
            </a:r>
            <a:r>
              <a:rPr lang="it-IT" sz="2500" i="1" dirty="0">
                <a:solidFill>
                  <a:srgbClr val="2F3030"/>
                </a:solidFill>
                <a:latin typeface="Calibri" panose="020F0502020204030204" pitchFamily="34" charset="0"/>
                <a:ea typeface="Calibri" panose="020F0502020204030204" pitchFamily="34" charset="0"/>
                <a:cs typeface="Calibri" panose="020F0502020204030204" pitchFamily="34" charset="0"/>
              </a:rPr>
              <a:t>esseri </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umani</a:t>
            </a:r>
            <a:r>
              <a:rPr lang="it-IT" sz="2500" i="1" dirty="0">
                <a:solidFill>
                  <a:srgbClr val="535254"/>
                </a:solidFill>
                <a:latin typeface="Calibri" panose="020F0502020204030204" pitchFamily="34" charset="0"/>
                <a:ea typeface="Calibri" panose="020F0502020204030204" pitchFamily="34" charset="0"/>
                <a:cs typeface="Calibri" panose="020F0502020204030204" pitchFamily="34" charset="0"/>
              </a:rPr>
              <a:t>, </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pur</a:t>
            </a:r>
            <a:r>
              <a:rPr lang="it-IT" sz="2500" i="1" dirty="0">
                <a:solidFill>
                  <a:srgbClr val="2F3030"/>
                </a:solidFill>
                <a:latin typeface="Calibri" panose="020F0502020204030204" pitchFamily="34" charset="0"/>
                <a:ea typeface="Calibri" panose="020F0502020204030204" pitchFamily="34" charset="0"/>
                <a:cs typeface="Calibri" panose="020F0502020204030204" pitchFamily="34" charset="0"/>
              </a:rPr>
              <a:t>ché </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tali </a:t>
            </a:r>
            <a:r>
              <a:rPr lang="it-IT" sz="2500" i="1" dirty="0">
                <a:solidFill>
                  <a:srgbClr val="2F3030"/>
                </a:solidFill>
                <a:latin typeface="Calibri" panose="020F0502020204030204" pitchFamily="34" charset="0"/>
                <a:ea typeface="Calibri" panose="020F0502020204030204" pitchFamily="34" charset="0"/>
                <a:cs typeface="Calibri" panose="020F0502020204030204" pitchFamily="34" charset="0"/>
              </a:rPr>
              <a:t>ordini </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non </a:t>
            </a:r>
            <a:r>
              <a:rPr lang="it-IT" sz="2500" i="1" dirty="0">
                <a:solidFill>
                  <a:srgbClr val="2F3030"/>
                </a:solidFill>
                <a:latin typeface="Calibri" panose="020F0502020204030204" pitchFamily="34" charset="0"/>
                <a:ea typeface="Calibri" panose="020F0502020204030204" pitchFamily="34" charset="0"/>
                <a:cs typeface="Calibri" panose="020F0502020204030204" pitchFamily="34" charset="0"/>
              </a:rPr>
              <a:t>vadano </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in </a:t>
            </a:r>
            <a:r>
              <a:rPr lang="it-IT" sz="2500" i="1" dirty="0">
                <a:solidFill>
                  <a:srgbClr val="2F3030"/>
                </a:solidFill>
                <a:latin typeface="Calibri" panose="020F0502020204030204" pitchFamily="34" charset="0"/>
                <a:ea typeface="Calibri" panose="020F0502020204030204" pitchFamily="34" charset="0"/>
                <a:cs typeface="Calibri" panose="020F0502020204030204" pitchFamily="34" charset="0"/>
              </a:rPr>
              <a:t>contrasto alla </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Prima Legg</a:t>
            </a:r>
            <a:r>
              <a:rPr lang="it-IT" sz="2500" i="1" dirty="0">
                <a:solidFill>
                  <a:srgbClr val="3F4041"/>
                </a:solidFill>
                <a:latin typeface="Calibri" panose="020F0502020204030204" pitchFamily="34" charset="0"/>
                <a:ea typeface="Calibri" panose="020F0502020204030204" pitchFamily="34" charset="0"/>
                <a:cs typeface="Calibri" panose="020F0502020204030204" pitchFamily="34" charset="0"/>
              </a:rPr>
              <a:t>e»;</a:t>
            </a:r>
            <a:endParaRPr lang="it-IT" sz="25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600"/>
              </a:spcAft>
              <a:buFont typeface="+mj-lt"/>
              <a:buAutoNum type="arabicPeriod"/>
            </a:pPr>
            <a:r>
              <a:rPr lang="it-IT" sz="2500" dirty="0">
                <a:solidFill>
                  <a:srgbClr val="535254"/>
                </a:solidFill>
                <a:latin typeface="Calibri" panose="020F0502020204030204" pitchFamily="34" charset="0"/>
                <a:ea typeface="Calibri" panose="020F0502020204030204" pitchFamily="34" charset="0"/>
                <a:cs typeface="Calibri" panose="020F0502020204030204" pitchFamily="34" charset="0"/>
              </a:rPr>
              <a:t>«</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Un robot deve proteggere la </a:t>
            </a:r>
            <a:r>
              <a:rPr lang="it-IT" sz="2500" i="1" dirty="0">
                <a:solidFill>
                  <a:srgbClr val="2F3030"/>
                </a:solidFill>
                <a:latin typeface="Calibri" panose="020F0502020204030204" pitchFamily="34" charset="0"/>
                <a:ea typeface="Calibri" panose="020F0502020204030204" pitchFamily="34" charset="0"/>
                <a:cs typeface="Calibri" panose="020F0502020204030204" pitchFamily="34" charset="0"/>
              </a:rPr>
              <a:t>propria </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esistenza</a:t>
            </a:r>
            <a:r>
              <a:rPr lang="it-IT" sz="2500" i="1" dirty="0">
                <a:solidFill>
                  <a:srgbClr val="3F4041"/>
                </a:solidFill>
                <a:latin typeface="Calibri" panose="020F0502020204030204" pitchFamily="34" charset="0"/>
                <a:ea typeface="Calibri" panose="020F0502020204030204" pitchFamily="34" charset="0"/>
                <a:cs typeface="Calibri" panose="020F0502020204030204" pitchFamily="34" charset="0"/>
              </a:rPr>
              <a:t>, </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purché la salvaguardia di essa non </a:t>
            </a:r>
            <a:r>
              <a:rPr lang="it-IT" sz="2500" i="1" dirty="0">
                <a:solidFill>
                  <a:srgbClr val="2F3030"/>
                </a:solidFill>
                <a:latin typeface="Calibri" panose="020F0502020204030204" pitchFamily="34" charset="0"/>
                <a:ea typeface="Calibri" panose="020F0502020204030204" pitchFamily="34" charset="0"/>
                <a:cs typeface="Calibri" panose="020F0502020204030204" pitchFamily="34" charset="0"/>
              </a:rPr>
              <a:t>contrasti </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con la Prima </a:t>
            </a:r>
            <a:r>
              <a:rPr lang="it-IT" sz="2500" dirty="0">
                <a:solidFill>
                  <a:srgbClr val="1E1E1E"/>
                </a:solidFill>
                <a:latin typeface="Calibri" panose="020F0502020204030204" pitchFamily="34" charset="0"/>
                <a:ea typeface="Calibri" panose="020F0502020204030204" pitchFamily="34" charset="0"/>
                <a:cs typeface="Calibri" panose="020F0502020204030204" pitchFamily="34" charset="0"/>
              </a:rPr>
              <a:t>o </a:t>
            </a:r>
            <a:r>
              <a:rPr lang="it-IT" sz="2500" i="1" dirty="0">
                <a:solidFill>
                  <a:srgbClr val="2F3030"/>
                </a:solidFill>
                <a:latin typeface="Calibri" panose="020F0502020204030204" pitchFamily="34" charset="0"/>
                <a:ea typeface="Calibri" panose="020F0502020204030204" pitchFamily="34" charset="0"/>
                <a:cs typeface="Calibri" panose="020F0502020204030204" pitchFamily="34" charset="0"/>
              </a:rPr>
              <a:t>con </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la Seconda L</a:t>
            </a:r>
            <a:r>
              <a:rPr lang="it-IT" sz="2500" i="1" dirty="0">
                <a:solidFill>
                  <a:srgbClr val="3F4041"/>
                </a:solidFill>
                <a:latin typeface="Calibri" panose="020F0502020204030204" pitchFamily="34" charset="0"/>
                <a:ea typeface="Calibri" panose="020F0502020204030204" pitchFamily="34" charset="0"/>
                <a:cs typeface="Calibri" panose="020F0502020204030204" pitchFamily="34" charset="0"/>
              </a:rPr>
              <a:t>e</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gge</a:t>
            </a:r>
            <a:r>
              <a:rPr lang="it-IT" sz="2500" i="1" dirty="0">
                <a:solidFill>
                  <a:srgbClr val="535254"/>
                </a:solidFill>
                <a:latin typeface="Calibri" panose="020F0502020204030204" pitchFamily="34" charset="0"/>
                <a:ea typeface="Calibri" panose="020F0502020204030204" pitchFamily="34" charset="0"/>
                <a:cs typeface="Calibri" panose="020F0502020204030204" pitchFamily="34" charset="0"/>
              </a:rPr>
              <a:t>»</a:t>
            </a:r>
            <a:r>
              <a:rPr lang="it-IT" sz="2500" i="1" dirty="0">
                <a:solidFill>
                  <a:srgbClr val="1E1E1E"/>
                </a:solidFill>
                <a:latin typeface="Calibri" panose="020F0502020204030204" pitchFamily="34" charset="0"/>
                <a:ea typeface="Calibri" panose="020F0502020204030204" pitchFamily="34" charset="0"/>
                <a:cs typeface="Calibri" panose="020F0502020204030204" pitchFamily="34" charset="0"/>
              </a:rPr>
              <a:t>.</a:t>
            </a:r>
            <a:endParaRPr lang="it-IT"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pPr>
              <a:defRPr/>
            </a:pPr>
            <a:fld id="{9090A922-93EE-49E1-A50A-5B0F9507EC35}" type="slidenum">
              <a:rPr lang="it-IT" altLang="it-IT" smtClean="0"/>
              <a:pPr>
                <a:defRPr/>
              </a:pPr>
              <a:t>6</a:t>
            </a:fld>
            <a:endParaRPr lang="it-IT" altLang="it-IT"/>
          </a:p>
        </p:txBody>
      </p:sp>
    </p:spTree>
    <p:extLst>
      <p:ext uri="{BB962C8B-B14F-4D97-AF65-F5344CB8AC3E}">
        <p14:creationId xmlns:p14="http://schemas.microsoft.com/office/powerpoint/2010/main" val="3232729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16032"/>
            <a:ext cx="8064896" cy="1144120"/>
          </a:xfrm>
        </p:spPr>
        <p:txBody>
          <a:bodyPr/>
          <a:lstStyle/>
          <a:p>
            <a:pPr algn="l"/>
            <a:r>
              <a:rPr lang="it-IT" sz="4800" b="1" dirty="0">
                <a:solidFill>
                  <a:srgbClr val="FF0000"/>
                </a:solidFill>
              </a:rPr>
              <a:t>Asimov e le leggi della robotica</a:t>
            </a:r>
          </a:p>
        </p:txBody>
      </p:sp>
      <p:sp>
        <p:nvSpPr>
          <p:cNvPr id="3" name="Rettangolo 2"/>
          <p:cNvSpPr/>
          <p:nvPr/>
        </p:nvSpPr>
        <p:spPr>
          <a:xfrm>
            <a:off x="971600" y="930739"/>
            <a:ext cx="8064896" cy="3046988"/>
          </a:xfrm>
          <a:prstGeom prst="rect">
            <a:avLst/>
          </a:prstGeom>
        </p:spPr>
        <p:txBody>
          <a:bodyPr wrap="square">
            <a:spAutoFit/>
          </a:bodyPr>
          <a:lstStyle/>
          <a:p>
            <a:r>
              <a:rPr lang="it-IT" sz="3200" dirty="0">
                <a:latin typeface="+mn-lt"/>
              </a:rPr>
              <a:t>A circa ottanta anni dai suoi racconti, la fantascienza diventa realtà; si riflette sul ruolo dei robot e sulle implicazioni di ordine giuridico ed etico; ci si interroga sulle responsabilità e sulle opportunità connesse all’utilizzo dell'intelligenza.</a:t>
            </a:r>
          </a:p>
        </p:txBody>
      </p:sp>
      <p:pic>
        <p:nvPicPr>
          <p:cNvPr id="5" name="Immagine 4"/>
          <p:cNvPicPr>
            <a:picLocks noChangeAspect="1"/>
          </p:cNvPicPr>
          <p:nvPr/>
        </p:nvPicPr>
        <p:blipFill>
          <a:blip r:embed="rId2"/>
          <a:stretch>
            <a:fillRect/>
          </a:stretch>
        </p:blipFill>
        <p:spPr>
          <a:xfrm>
            <a:off x="7240783" y="3748313"/>
            <a:ext cx="1638095" cy="2790476"/>
          </a:xfrm>
          <a:prstGeom prst="rect">
            <a:avLst/>
          </a:prstGeom>
        </p:spPr>
      </p:pic>
      <p:pic>
        <p:nvPicPr>
          <p:cNvPr id="6" name="Immagine 5"/>
          <p:cNvPicPr>
            <a:picLocks noChangeAspect="1"/>
          </p:cNvPicPr>
          <p:nvPr/>
        </p:nvPicPr>
        <p:blipFill>
          <a:blip r:embed="rId3"/>
          <a:stretch>
            <a:fillRect/>
          </a:stretch>
        </p:blipFill>
        <p:spPr>
          <a:xfrm>
            <a:off x="1259632" y="4207098"/>
            <a:ext cx="6279055" cy="2487561"/>
          </a:xfrm>
          <a:prstGeom prst="rect">
            <a:avLst/>
          </a:prstGeom>
        </p:spPr>
      </p:pic>
      <p:sp>
        <p:nvSpPr>
          <p:cNvPr id="7" name="Rettangolo 6"/>
          <p:cNvSpPr/>
          <p:nvPr/>
        </p:nvSpPr>
        <p:spPr>
          <a:xfrm>
            <a:off x="6300192" y="6093296"/>
            <a:ext cx="1080120" cy="445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egnaposto numero diapositiva 7"/>
          <p:cNvSpPr>
            <a:spLocks noGrp="1"/>
          </p:cNvSpPr>
          <p:nvPr>
            <p:ph type="sldNum" sz="quarter" idx="12"/>
          </p:nvPr>
        </p:nvSpPr>
        <p:spPr/>
        <p:txBody>
          <a:bodyPr/>
          <a:lstStyle/>
          <a:p>
            <a:pPr>
              <a:defRPr/>
            </a:pPr>
            <a:fld id="{9090A922-93EE-49E1-A50A-5B0F9507EC35}" type="slidenum">
              <a:rPr lang="it-IT" altLang="it-IT" smtClean="0"/>
              <a:pPr>
                <a:defRPr/>
              </a:pPr>
              <a:t>7</a:t>
            </a:fld>
            <a:endParaRPr lang="it-IT" altLang="it-IT"/>
          </a:p>
        </p:txBody>
      </p:sp>
    </p:spTree>
    <p:extLst>
      <p:ext uri="{BB962C8B-B14F-4D97-AF65-F5344CB8AC3E}">
        <p14:creationId xmlns:p14="http://schemas.microsoft.com/office/powerpoint/2010/main" val="4259792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116632"/>
            <a:ext cx="7642843" cy="1144120"/>
          </a:xfrm>
        </p:spPr>
        <p:txBody>
          <a:bodyPr/>
          <a:lstStyle/>
          <a:p>
            <a:pPr algn="l"/>
            <a:r>
              <a:rPr lang="it-IT" sz="6600" b="1" dirty="0">
                <a:solidFill>
                  <a:srgbClr val="FF0000"/>
                </a:solidFill>
              </a:rPr>
              <a:t>La matrice della IA</a:t>
            </a:r>
          </a:p>
        </p:txBody>
      </p:sp>
      <p:pic>
        <p:nvPicPr>
          <p:cNvPr id="5" name="Immagine 4"/>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0752"/>
            <a:ext cx="8172400" cy="4832544"/>
          </a:xfrm>
          <a:prstGeom prst="rect">
            <a:avLst/>
          </a:prstGeom>
          <a:noFill/>
          <a:ln>
            <a:noFill/>
          </a:ln>
        </p:spPr>
      </p:pic>
      <p:sp>
        <p:nvSpPr>
          <p:cNvPr id="6" name="Rettangolo 5"/>
          <p:cNvSpPr/>
          <p:nvPr/>
        </p:nvSpPr>
        <p:spPr>
          <a:xfrm>
            <a:off x="1043608" y="1260752"/>
            <a:ext cx="4608512" cy="368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p:txBody>
          <a:bodyPr/>
          <a:lstStyle/>
          <a:p>
            <a:pPr>
              <a:defRPr/>
            </a:pPr>
            <a:fld id="{9090A922-93EE-49E1-A50A-5B0F9507EC35}" type="slidenum">
              <a:rPr lang="it-IT" altLang="it-IT" smtClean="0"/>
              <a:pPr>
                <a:defRPr/>
              </a:pPr>
              <a:t>8</a:t>
            </a:fld>
            <a:endParaRPr lang="it-IT" altLang="it-IT"/>
          </a:p>
        </p:txBody>
      </p:sp>
      <p:sp>
        <p:nvSpPr>
          <p:cNvPr id="7" name="Rettangolo 6"/>
          <p:cNvSpPr/>
          <p:nvPr/>
        </p:nvSpPr>
        <p:spPr>
          <a:xfrm>
            <a:off x="35496" y="4874384"/>
            <a:ext cx="3456384" cy="1938992"/>
          </a:xfrm>
          <a:prstGeom prst="rect">
            <a:avLst/>
          </a:prstGeom>
          <a:solidFill>
            <a:schemeClr val="bg1"/>
          </a:solidFill>
          <a:ln w="28575">
            <a:solidFill>
              <a:schemeClr val="tx2"/>
            </a:solidFill>
          </a:ln>
        </p:spPr>
        <p:txBody>
          <a:bodyPr wrap="square">
            <a:spAutoFit/>
          </a:bodyPr>
          <a:lstStyle/>
          <a:p>
            <a:pPr>
              <a:spcAft>
                <a:spcPts val="600"/>
              </a:spcAft>
            </a:pPr>
            <a:r>
              <a:rPr lang="it-IT" sz="2000" dirty="0">
                <a:solidFill>
                  <a:srgbClr val="1B1B1B"/>
                </a:solidFill>
                <a:ea typeface="Calibri" panose="020F0502020204030204" pitchFamily="34" charset="0"/>
                <a:cs typeface="Calibri" panose="020F0502020204030204" pitchFamily="34" charset="0"/>
              </a:rPr>
              <a:t>Supera gli uomini </a:t>
            </a:r>
            <a:r>
              <a:rPr lang="it-IT" sz="2000" dirty="0">
                <a:solidFill>
                  <a:srgbClr val="080808"/>
                </a:solidFill>
                <a:ea typeface="Calibri" panose="020F0502020204030204" pitchFamily="34" charset="0"/>
                <a:cs typeface="Calibri" panose="020F0502020204030204" pitchFamily="34" charset="0"/>
              </a:rPr>
              <a:t>in </a:t>
            </a:r>
            <a:r>
              <a:rPr lang="it-IT" sz="2000" dirty="0">
                <a:solidFill>
                  <a:srgbClr val="1B1B1B"/>
                </a:solidFill>
                <a:ea typeface="Calibri" panose="020F0502020204030204" pitchFamily="34" charset="0"/>
                <a:cs typeface="Calibri" panose="020F0502020204030204" pitchFamily="34" charset="0"/>
              </a:rPr>
              <a:t>compiti specifici, tratta</a:t>
            </a:r>
            <a:r>
              <a:rPr lang="it-IT" sz="2000" dirty="0">
                <a:solidFill>
                  <a:srgbClr val="080808"/>
                </a:solidFill>
                <a:ea typeface="Calibri" panose="020F0502020204030204" pitchFamily="34" charset="0"/>
                <a:cs typeface="Calibri" panose="020F0502020204030204" pitchFamily="34" charset="0"/>
              </a:rPr>
              <a:t> </a:t>
            </a:r>
            <a:r>
              <a:rPr lang="it-IT" sz="2000" dirty="0">
                <a:solidFill>
                  <a:srgbClr val="2F3031"/>
                </a:solidFill>
                <a:ea typeface="Calibri" panose="020F0502020204030204" pitchFamily="34" charset="0"/>
                <a:cs typeface="Calibri" panose="020F0502020204030204" pitchFamily="34" charset="0"/>
              </a:rPr>
              <a:t>enormi </a:t>
            </a:r>
            <a:r>
              <a:rPr lang="it-IT" sz="2000" dirty="0">
                <a:solidFill>
                  <a:srgbClr val="1B1B1B"/>
                </a:solidFill>
                <a:ea typeface="Calibri" panose="020F0502020204030204" pitchFamily="34" charset="0"/>
                <a:cs typeface="Calibri" panose="020F0502020204030204" pitchFamily="34" charset="0"/>
              </a:rPr>
              <a:t>quantità di dati, automatizza e migliorare complesse attività </a:t>
            </a:r>
            <a:r>
              <a:rPr lang="it-IT" sz="2000" dirty="0">
                <a:solidFill>
                  <a:srgbClr val="303031"/>
                </a:solidFill>
                <a:ea typeface="Calibri" panose="020F0502020204030204" pitchFamily="34" charset="0"/>
                <a:cs typeface="Calibri" panose="020F0502020204030204" pitchFamily="34" charset="0"/>
              </a:rPr>
              <a:t>analitiche, </a:t>
            </a:r>
            <a:r>
              <a:rPr lang="it-IT" sz="2000" dirty="0">
                <a:solidFill>
                  <a:srgbClr val="1B1B1B"/>
                </a:solidFill>
                <a:ea typeface="Calibri" panose="020F0502020204030204" pitchFamily="34" charset="0"/>
                <a:cs typeface="Calibri" panose="020F0502020204030204" pitchFamily="34" charset="0"/>
              </a:rPr>
              <a:t>descrittive, predittive e prescrittive.</a:t>
            </a:r>
            <a:endParaRPr lang="it-IT" sz="2000" dirty="0">
              <a:ea typeface="Calibri" panose="020F0502020204030204" pitchFamily="34" charset="0"/>
              <a:cs typeface="Times New Roman" panose="02020603050405020304" pitchFamily="18" charset="0"/>
            </a:endParaRPr>
          </a:p>
        </p:txBody>
      </p:sp>
      <p:cxnSp>
        <p:nvCxnSpPr>
          <p:cNvPr id="11" name="Connettore 2 10"/>
          <p:cNvCxnSpPr/>
          <p:nvPr/>
        </p:nvCxnSpPr>
        <p:spPr>
          <a:xfrm flipV="1">
            <a:off x="3514119" y="5085184"/>
            <a:ext cx="3506153" cy="7507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11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116632"/>
            <a:ext cx="7642843" cy="1144120"/>
          </a:xfrm>
        </p:spPr>
        <p:txBody>
          <a:bodyPr/>
          <a:lstStyle/>
          <a:p>
            <a:pPr algn="l"/>
            <a:r>
              <a:rPr lang="it-IT" sz="6600" b="1" dirty="0">
                <a:solidFill>
                  <a:srgbClr val="FF0000"/>
                </a:solidFill>
              </a:rPr>
              <a:t>La matrice della IA</a:t>
            </a:r>
          </a:p>
        </p:txBody>
      </p:sp>
      <p:sp>
        <p:nvSpPr>
          <p:cNvPr id="3" name="Rettangolo 2"/>
          <p:cNvSpPr/>
          <p:nvPr/>
        </p:nvSpPr>
        <p:spPr>
          <a:xfrm>
            <a:off x="1043608" y="1124744"/>
            <a:ext cx="7848872" cy="2554545"/>
          </a:xfrm>
          <a:prstGeom prst="rect">
            <a:avLst/>
          </a:prstGeom>
        </p:spPr>
        <p:txBody>
          <a:bodyPr wrap="square">
            <a:spAutoFit/>
          </a:bodyPr>
          <a:lstStyle/>
          <a:p>
            <a:pPr>
              <a:spcAft>
                <a:spcPts val="600"/>
              </a:spcAft>
            </a:pPr>
            <a:r>
              <a:rPr lang="it-IT" sz="3200" dirty="0">
                <a:solidFill>
                  <a:srgbClr val="1B1B1B"/>
                </a:solidFill>
                <a:latin typeface="Calibri" panose="020F0502020204030204" pitchFamily="34" charset="0"/>
                <a:ea typeface="Calibri" panose="020F0502020204030204" pitchFamily="34" charset="0"/>
                <a:cs typeface="Calibri" panose="020F0502020204030204" pitchFamily="34" charset="0"/>
              </a:rPr>
              <a:t>La </a:t>
            </a:r>
            <a:r>
              <a:rPr lang="it-IT" sz="3200" b="1" dirty="0">
                <a:solidFill>
                  <a:srgbClr val="1B1B1B"/>
                </a:solidFill>
                <a:latin typeface="Calibri" panose="020F0502020204030204" pitchFamily="34" charset="0"/>
                <a:ea typeface="Calibri" panose="020F0502020204030204" pitchFamily="34" charset="0"/>
                <a:cs typeface="Calibri" panose="020F0502020204030204" pitchFamily="34" charset="0"/>
              </a:rPr>
              <a:t>IA di tipo 3 (</a:t>
            </a:r>
            <a:r>
              <a:rPr lang="it-IT" sz="3200" b="1" i="1" dirty="0" err="1">
                <a:solidFill>
                  <a:srgbClr val="1B1B1B"/>
                </a:solidFill>
                <a:latin typeface="Calibri" panose="020F0502020204030204" pitchFamily="34" charset="0"/>
                <a:ea typeface="Calibri" panose="020F0502020204030204" pitchFamily="34" charset="0"/>
                <a:cs typeface="Calibri" panose="020F0502020204030204" pitchFamily="34" charset="0"/>
              </a:rPr>
              <a:t>deep</a:t>
            </a:r>
            <a:r>
              <a:rPr lang="it-IT" sz="3200" b="1" i="1" dirty="0">
                <a:solidFill>
                  <a:srgbClr val="1B1B1B"/>
                </a:solidFill>
                <a:latin typeface="Calibri" panose="020F0502020204030204" pitchFamily="34" charset="0"/>
                <a:ea typeface="Calibri" panose="020F0502020204030204" pitchFamily="34" charset="0"/>
                <a:cs typeface="Calibri" panose="020F0502020204030204" pitchFamily="34" charset="0"/>
              </a:rPr>
              <a:t> </a:t>
            </a:r>
            <a:r>
              <a:rPr lang="it-IT" sz="3200" b="1" i="1" dirty="0" err="1">
                <a:solidFill>
                  <a:srgbClr val="1B1B1B"/>
                </a:solidFill>
                <a:latin typeface="Calibri" panose="020F0502020204030204" pitchFamily="34" charset="0"/>
                <a:ea typeface="Calibri" panose="020F0502020204030204" pitchFamily="34" charset="0"/>
                <a:cs typeface="Calibri" panose="020F0502020204030204" pitchFamily="34" charset="0"/>
              </a:rPr>
              <a:t>learning</a:t>
            </a:r>
            <a:r>
              <a:rPr lang="it-IT" sz="3200" b="1" dirty="0">
                <a:solidFill>
                  <a:srgbClr val="1B1B1B"/>
                </a:solidFill>
                <a:latin typeface="Calibri" panose="020F0502020204030204" pitchFamily="34" charset="0"/>
                <a:ea typeface="Calibri" panose="020F0502020204030204" pitchFamily="34" charset="0"/>
                <a:cs typeface="Calibri" panose="020F0502020204030204" pitchFamily="34" charset="0"/>
              </a:rPr>
              <a:t>) </a:t>
            </a:r>
            <a:r>
              <a:rPr lang="it-IT" sz="3200" dirty="0">
                <a:solidFill>
                  <a:srgbClr val="1B1B1B"/>
                </a:solidFill>
                <a:latin typeface="Calibri" panose="020F0502020204030204" pitchFamily="34" charset="0"/>
                <a:ea typeface="Calibri" panose="020F0502020204030204" pitchFamily="34" charset="0"/>
                <a:cs typeface="Calibri" panose="020F0502020204030204" pitchFamily="34" charset="0"/>
              </a:rPr>
              <a:t>rappresenta l'ultimo stadio/evoluzione dei sistemi d</a:t>
            </a:r>
            <a:r>
              <a:rPr lang="it-IT" sz="3200" dirty="0">
                <a:solidFill>
                  <a:srgbClr val="414143"/>
                </a:solidFill>
                <a:latin typeface="Calibri" panose="020F0502020204030204" pitchFamily="34" charset="0"/>
                <a:ea typeface="Calibri" panose="020F0502020204030204" pitchFamily="34" charset="0"/>
                <a:cs typeface="Calibri" panose="020F0502020204030204" pitchFamily="34" charset="0"/>
              </a:rPr>
              <a:t>i </a:t>
            </a:r>
            <a:r>
              <a:rPr lang="it-IT" sz="3200" dirty="0">
                <a:solidFill>
                  <a:srgbClr val="1B1B1B"/>
                </a:solidFill>
                <a:latin typeface="Calibri" panose="020F0502020204030204" pitchFamily="34" charset="0"/>
                <a:ea typeface="Calibri" panose="020F0502020204030204" pitchFamily="34" charset="0"/>
                <a:cs typeface="Calibri" panose="020F0502020204030204" pitchFamily="34" charset="0"/>
              </a:rPr>
              <a:t>intelligenza artificiale in grado di manipolare e controllare gli esseri umani e le altre forme di intelligenza artificiale al fine di dominarli</a:t>
            </a:r>
            <a:r>
              <a:rPr lang="it-IT" sz="3200" dirty="0">
                <a:solidFill>
                  <a:srgbClr val="414143"/>
                </a:solidFill>
                <a:latin typeface="Calibri" panose="020F0502020204030204" pitchFamily="34" charset="0"/>
                <a:ea typeface="Calibri" panose="020F0502020204030204" pitchFamily="34" charset="0"/>
                <a:cs typeface="Calibri" panose="020F0502020204030204" pitchFamily="34" charset="0"/>
              </a:rPr>
              <a:t>.</a:t>
            </a:r>
            <a:endParaRPr lang="it-IT"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magine 8"/>
          <p:cNvPicPr>
            <a:picLocks noChangeAspect="1"/>
          </p:cNvPicPr>
          <p:nvPr/>
        </p:nvPicPr>
        <p:blipFill>
          <a:blip r:embed="rId2"/>
          <a:stretch>
            <a:fillRect/>
          </a:stretch>
        </p:blipFill>
        <p:spPr>
          <a:xfrm>
            <a:off x="4496515" y="3861048"/>
            <a:ext cx="4395965" cy="2197983"/>
          </a:xfrm>
          <a:prstGeom prst="rect">
            <a:avLst/>
          </a:prstGeom>
        </p:spPr>
      </p:pic>
      <p:sp>
        <p:nvSpPr>
          <p:cNvPr id="5" name="CasellaDiTesto 4">
            <a:extLst>
              <a:ext uri="{FF2B5EF4-FFF2-40B4-BE49-F238E27FC236}">
                <a16:creationId xmlns:a16="http://schemas.microsoft.com/office/drawing/2014/main" id="{2E39859D-D919-0726-6892-56E07453EB67}"/>
              </a:ext>
            </a:extLst>
          </p:cNvPr>
          <p:cNvSpPr txBox="1"/>
          <p:nvPr/>
        </p:nvSpPr>
        <p:spPr>
          <a:xfrm>
            <a:off x="971600" y="3917374"/>
            <a:ext cx="3168352" cy="1815882"/>
          </a:xfrm>
          <a:prstGeom prst="rect">
            <a:avLst/>
          </a:prstGeom>
          <a:solidFill>
            <a:schemeClr val="accent5">
              <a:lumMod val="20000"/>
              <a:lumOff val="80000"/>
            </a:schemeClr>
          </a:solidFill>
        </p:spPr>
        <p:txBody>
          <a:bodyPr wrap="square" rtlCol="0">
            <a:spAutoFit/>
          </a:bodyPr>
          <a:lstStyle/>
          <a:p>
            <a:r>
              <a:rPr lang="it-IT" sz="2800" dirty="0"/>
              <a:t>Ci servono proprio le leggi della robotica di Asimov, altrimenti….</a:t>
            </a:r>
          </a:p>
        </p:txBody>
      </p:sp>
      <p:sp>
        <p:nvSpPr>
          <p:cNvPr id="6" name="Freccia a destra 5">
            <a:extLst>
              <a:ext uri="{FF2B5EF4-FFF2-40B4-BE49-F238E27FC236}">
                <a16:creationId xmlns:a16="http://schemas.microsoft.com/office/drawing/2014/main" id="{B49BE914-C2C3-41E6-3BC2-B2F544D2DF69}"/>
              </a:ext>
            </a:extLst>
          </p:cNvPr>
          <p:cNvSpPr/>
          <p:nvPr/>
        </p:nvSpPr>
        <p:spPr>
          <a:xfrm>
            <a:off x="4139952" y="4581128"/>
            <a:ext cx="288032" cy="5760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numero diapositiva 6"/>
          <p:cNvSpPr>
            <a:spLocks noGrp="1"/>
          </p:cNvSpPr>
          <p:nvPr>
            <p:ph type="sldNum" sz="quarter" idx="12"/>
          </p:nvPr>
        </p:nvSpPr>
        <p:spPr/>
        <p:txBody>
          <a:bodyPr/>
          <a:lstStyle/>
          <a:p>
            <a:pPr>
              <a:defRPr/>
            </a:pPr>
            <a:fld id="{9090A922-93EE-49E1-A50A-5B0F9507EC35}" type="slidenum">
              <a:rPr lang="it-IT" altLang="it-IT" smtClean="0"/>
              <a:pPr>
                <a:defRPr/>
              </a:pPr>
              <a:t>9</a:t>
            </a:fld>
            <a:endParaRPr lang="it-IT" altLang="it-IT"/>
          </a:p>
        </p:txBody>
      </p:sp>
    </p:spTree>
    <p:extLst>
      <p:ext uri="{BB962C8B-B14F-4D97-AF65-F5344CB8AC3E}">
        <p14:creationId xmlns:p14="http://schemas.microsoft.com/office/powerpoint/2010/main" val="2566772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Unip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ipg" id="{6A975FBE-5C20-4266-ABB7-A6F7FABC15D2}" vid="{D42E8D43-E4D2-4E81-9203-C714D5F57BE3}"/>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Unipg</Template>
  <TotalTime>0</TotalTime>
  <Words>1319</Words>
  <Application>Microsoft Office PowerPoint</Application>
  <PresentationFormat>Presentazione su schermo (4:3)</PresentationFormat>
  <Paragraphs>122</Paragraphs>
  <Slides>21</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21</vt:i4>
      </vt:variant>
    </vt:vector>
  </HeadingPairs>
  <TitlesOfParts>
    <vt:vector size="25" baseType="lpstr">
      <vt:lpstr>Arial</vt:lpstr>
      <vt:lpstr>Calibri</vt:lpstr>
      <vt:lpstr>Wingdings 2</vt:lpstr>
      <vt:lpstr>Unipg</vt:lpstr>
      <vt:lpstr>Presentazione standard di PowerPoint</vt:lpstr>
      <vt:lpstr>Concezione sistemica dell’azienda: attualità e significato</vt:lpstr>
      <vt:lpstr>La domanda che ci  dobbiamo allora porre è:</vt:lpstr>
      <vt:lpstr>Dalla società della conoscenza alla società del digitale</vt:lpstr>
      <vt:lpstr>Dalla società della conoscenza alla società del digitale</vt:lpstr>
      <vt:lpstr>Asimov e le leggi della robotica</vt:lpstr>
      <vt:lpstr>Asimov e le leggi della robotica</vt:lpstr>
      <vt:lpstr>La matrice della IA</vt:lpstr>
      <vt:lpstr>La matrice della IA</vt:lpstr>
      <vt:lpstr>La matrice della IA</vt:lpstr>
      <vt:lpstr>La razionalità nei processi decisionali</vt:lpstr>
      <vt:lpstr>Secondo la teoria della razionalità obiettiva…</vt:lpstr>
      <vt:lpstr>Secondo la teoria della razionalità limitata…</vt:lpstr>
      <vt:lpstr>I due modelli sono ancora validi?</vt:lpstr>
      <vt:lpstr>L’uomo digitale…</vt:lpstr>
      <vt:lpstr>Comunque, non tutte le tipologie di decisioni…</vt:lpstr>
      <vt:lpstr>Keynes nel 1930 scrisse "Economic possibilities for our grandchildren"</vt:lpstr>
      <vt:lpstr>Classificazione delle attività aziendali per potenziale di automazione</vt:lpstr>
      <vt:lpstr>Uomini vs Macchine</vt:lpstr>
      <vt:lpstr>Cosa ci aspetta in azienda?</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Università degli Studi di Perugia Facoltà di Economia Sede di Terni</dc:title>
  <dc:creator>pc</dc:creator>
  <cp:lastModifiedBy>Alessandro Montrone</cp:lastModifiedBy>
  <cp:revision>123</cp:revision>
  <cp:lastPrinted>2024-03-18T08:16:04Z</cp:lastPrinted>
  <dcterms:created xsi:type="dcterms:W3CDTF">2006-04-03T09:50:09Z</dcterms:created>
  <dcterms:modified xsi:type="dcterms:W3CDTF">2024-03-21T08:56:32Z</dcterms:modified>
</cp:coreProperties>
</file>