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1" r:id="rId2"/>
    <p:sldId id="296" r:id="rId3"/>
    <p:sldId id="304" r:id="rId4"/>
    <p:sldId id="295" r:id="rId5"/>
    <p:sldId id="301" r:id="rId6"/>
    <p:sldId id="303" r:id="rId7"/>
    <p:sldId id="274" r:id="rId8"/>
    <p:sldId id="275" r:id="rId9"/>
    <p:sldId id="297" r:id="rId10"/>
    <p:sldId id="298" r:id="rId11"/>
    <p:sldId id="282" r:id="rId12"/>
    <p:sldId id="292" r:id="rId13"/>
    <p:sldId id="307" r:id="rId14"/>
    <p:sldId id="308" r:id="rId15"/>
    <p:sldId id="280" r:id="rId16"/>
    <p:sldId id="285" r:id="rId17"/>
    <p:sldId id="286" r:id="rId18"/>
    <p:sldId id="287" r:id="rId19"/>
    <p:sldId id="306" r:id="rId20"/>
    <p:sldId id="300" r:id="rId21"/>
    <p:sldId id="305" r:id="rId2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859"/>
  </p:normalViewPr>
  <p:slideViewPr>
    <p:cSldViewPr snapToGrid="0">
      <p:cViewPr varScale="1">
        <p:scale>
          <a:sx n="112" d="100"/>
          <a:sy n="112" d="100"/>
        </p:scale>
        <p:origin x="57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C7F0F7-72A7-9438-CECB-EB037F1981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D0795E0-539F-0E26-2AE6-4A71545F14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C2FB456-3B5D-A04A-D9A9-532D0D63C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1C5F8-4B94-1D43-AB8D-31EB79442014}" type="datetimeFigureOut">
              <a:rPr lang="it-IT" smtClean="0"/>
              <a:t>21/03/24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A14E97F-64F5-F1E7-84CE-37F510C06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CAAAFAA-F14C-36A3-2959-D6DFF1DC5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2E6AC-67DB-2244-A564-5305428B4D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8604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F3514F-8A0E-4B39-E0F1-25AE0453C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B8DD91F-0147-30AC-3CC1-C6351A149A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9108A5C-E882-514F-C7DA-679E25CB2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1C5F8-4B94-1D43-AB8D-31EB79442014}" type="datetimeFigureOut">
              <a:rPr lang="it-IT" smtClean="0"/>
              <a:t>21/03/24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4B1D7D7-FADE-B4EF-04B7-FD526AFA2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FD33A84-0454-0A12-F3ED-93CC9786D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2E6AC-67DB-2244-A564-5305428B4D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5849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AA98A441-6D98-8E01-E70E-3012C287C2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1F3DFA4-63B8-CA15-4B94-32A8CE7C17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CB33F7F-BC18-FF90-85F2-F75F86A78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1C5F8-4B94-1D43-AB8D-31EB79442014}" type="datetimeFigureOut">
              <a:rPr lang="it-IT" smtClean="0"/>
              <a:t>21/03/24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BF7ECAF-DC41-3E23-1F98-CEB8D3F6E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9929688-0C87-15E9-5E91-140AC2023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2E6AC-67DB-2244-A564-5305428B4D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5734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143D1A6-1B3D-0F03-38FA-DAE64E1CB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E88CFDD-E3F4-DB05-CAD1-12E7228FC4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02E04E6-4ED3-2180-EDC2-330B3E11F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1C5F8-4B94-1D43-AB8D-31EB79442014}" type="datetimeFigureOut">
              <a:rPr lang="it-IT" smtClean="0"/>
              <a:t>21/03/24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CD529D4-8187-EEBB-4BB3-7437160F5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45D8DEB-EFE3-6008-669A-DD67E2A39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2E6AC-67DB-2244-A564-5305428B4D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2224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33773B-EBED-6C3B-9FD4-D2D1440A8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565E280-4602-F34A-72D4-CE05CB1B99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65E70AB-7031-89DC-F2A5-24E7084DB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1C5F8-4B94-1D43-AB8D-31EB79442014}" type="datetimeFigureOut">
              <a:rPr lang="it-IT" smtClean="0"/>
              <a:t>21/03/24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75DFF85-C727-F6EF-4DCC-543EDEDD8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9F96F07-E1C9-6F1A-EC19-B0C1404E8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2E6AC-67DB-2244-A564-5305428B4D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9581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93B1B2-9410-FFDC-6EA1-7EA0331C9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FF27729-AB4B-E677-CCBD-1761839B1F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E3232ED-9A69-6550-AEE2-FB9A04F915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6A84AE3-9FD0-91BA-313A-27460ADBB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1C5F8-4B94-1D43-AB8D-31EB79442014}" type="datetimeFigureOut">
              <a:rPr lang="it-IT" smtClean="0"/>
              <a:t>21/03/24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6F41036-2ED4-F880-2ECA-ABCA494AA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38B5305-79CA-82B2-19A3-E7EDC02C7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2E6AC-67DB-2244-A564-5305428B4D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2839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A8676E-6C22-3292-4C01-FC1F979CD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1A94FE6-23C2-32A0-E144-17EA120B3A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9A8FABE-C8F9-2A59-E086-8E141203DB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8E2B7F6-FF94-8648-97A6-F36AE5E966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381E0F1-9EEE-92A3-49C6-613D7B698C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056909B5-A114-14B1-AB25-DA4B26BB8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1C5F8-4B94-1D43-AB8D-31EB79442014}" type="datetimeFigureOut">
              <a:rPr lang="it-IT" smtClean="0"/>
              <a:t>21/03/24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ADD8BAA-6DB4-FBD9-9A5B-702459E79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286CB86-D273-554C-2598-4871526D2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2E6AC-67DB-2244-A564-5305428B4D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8343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5558E4-2652-F8F3-BB3E-BDF8FC254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91190EE-A284-8854-248C-D47D47664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1C5F8-4B94-1D43-AB8D-31EB79442014}" type="datetimeFigureOut">
              <a:rPr lang="it-IT" smtClean="0"/>
              <a:t>21/03/24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8F2A8B9-B221-454A-3E88-2E904675E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50A0C19-F81D-1EB0-5B7F-5296D0ED3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2E6AC-67DB-2244-A564-5305428B4D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3191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3F12ACE3-E38B-64E5-B93D-7BD4B340C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1C5F8-4B94-1D43-AB8D-31EB79442014}" type="datetimeFigureOut">
              <a:rPr lang="it-IT" smtClean="0"/>
              <a:t>21/03/24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A3C3B0B-9E1C-C576-E685-EF0284D8A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EF5DBE6-2A56-4BD5-C836-3E737D8C6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2E6AC-67DB-2244-A564-5305428B4D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7808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7A0755-87BD-2C2F-689F-120C9DEC3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669F133-7DB4-5079-F25F-8F4F6095B8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8334979-CE1C-8DD4-1D39-B6DB8C7A56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9382479-106A-EDBF-6150-3C93E11F5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1C5F8-4B94-1D43-AB8D-31EB79442014}" type="datetimeFigureOut">
              <a:rPr lang="it-IT" smtClean="0"/>
              <a:t>21/03/24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7D42AEF-5A25-C095-68B0-CE34E272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CA6BF6B-FAD6-00E3-04B7-11610B90A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2E6AC-67DB-2244-A564-5305428B4D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0219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1F16CC-009E-7204-800A-17B611F78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4C10912-D4DA-449D-CD69-C660452468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2931BE4-9943-7DEB-D642-7ED1734887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4101CA7-30A1-F08A-0154-D3FA64DDA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1C5F8-4B94-1D43-AB8D-31EB79442014}" type="datetimeFigureOut">
              <a:rPr lang="it-IT" smtClean="0"/>
              <a:t>21/03/24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D498E63-A08A-05E4-FDD8-8E675EB2A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3A83F9D-750D-4506-D015-7F5476812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2E6AC-67DB-2244-A564-5305428B4D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262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29EA27D0-F9FA-E25B-D436-25885A322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7D92275-D749-60FE-D45C-1CF50073AB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2441E7C-C1C1-6052-9787-CD61C5605F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1C5F8-4B94-1D43-AB8D-31EB79442014}" type="datetimeFigureOut">
              <a:rPr lang="it-IT" smtClean="0"/>
              <a:t>21/03/24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8A784F5-9E8D-9A5F-8EE5-B4E2AA6DAC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6717CA7-95DD-28CC-D5BF-2B7D8DD705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2E6AC-67DB-2244-A564-5305428B4D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3142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58B158C5-C6F0-144F-A2D1-4A43156967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5355" y="2636758"/>
            <a:ext cx="10321290" cy="2491740"/>
          </a:xfrm>
        </p:spPr>
        <p:txBody>
          <a:bodyPr>
            <a:noAutofit/>
          </a:bodyPr>
          <a:lstStyle/>
          <a:p>
            <a:r>
              <a:rPr lang="it-IT" sz="4800" b="1" i="0" u="none" strike="noStrike" dirty="0">
                <a:solidFill>
                  <a:srgbClr val="0070C0"/>
                </a:solidFill>
                <a:effectLst/>
                <a:latin typeface="Arial Rounded MT Bold" panose="020F0704030504030204" pitchFamily="34" charset="77"/>
              </a:rPr>
              <a:t>INTELLIGENZA ARTIFICIALE </a:t>
            </a:r>
          </a:p>
          <a:p>
            <a:r>
              <a:rPr lang="it-IT" sz="4800" b="1" i="0" u="none" strike="noStrike" dirty="0">
                <a:solidFill>
                  <a:srgbClr val="0070C0"/>
                </a:solidFill>
                <a:effectLst/>
                <a:latin typeface="Arial Rounded MT Bold" panose="020F0704030504030204" pitchFamily="34" charset="77"/>
              </a:rPr>
              <a:t>E TUTELA DEL CONSUMATORE</a:t>
            </a:r>
          </a:p>
          <a:p>
            <a:r>
              <a:rPr lang="it-IT" sz="4800" b="1" i="0" u="none" strike="noStrike" dirty="0">
                <a:solidFill>
                  <a:srgbClr val="0070C0"/>
                </a:solidFill>
                <a:effectLst/>
                <a:latin typeface="Arial Rounded MT Bold" panose="020F0704030504030204" pitchFamily="34" charset="77"/>
              </a:rPr>
              <a:t>TRA REALTÀ E PROSPETTIVE</a:t>
            </a:r>
            <a:endParaRPr lang="it-IT" sz="4800" b="1" dirty="0">
              <a:ln>
                <a:solidFill>
                  <a:srgbClr val="0070C0"/>
                </a:solidFill>
              </a:ln>
              <a:solidFill>
                <a:srgbClr val="0070C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 Rounded MT Bold" panose="020F0704030504030204" pitchFamily="34" charset="77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D031B62-94C9-16F2-2DC9-108EAFA1B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528" y="399478"/>
            <a:ext cx="2562517" cy="1250584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27D98BED-E107-CFE1-CE27-DF73DD5D143F}"/>
              </a:ext>
            </a:extLst>
          </p:cNvPr>
          <p:cNvSpPr txBox="1"/>
          <p:nvPr/>
        </p:nvSpPr>
        <p:spPr>
          <a:xfrm>
            <a:off x="374073" y="6115194"/>
            <a:ext cx="2256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Prof.ssa Cristiana </a:t>
            </a:r>
            <a:r>
              <a:rPr lang="it-IT" dirty="0" err="1"/>
              <a:t>Boiti</a:t>
            </a: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023D2B8-65FA-81F0-C803-5C3294446AA4}"/>
              </a:ext>
            </a:extLst>
          </p:cNvPr>
          <p:cNvSpPr txBox="1"/>
          <p:nvPr/>
        </p:nvSpPr>
        <p:spPr>
          <a:xfrm>
            <a:off x="8107078" y="6115194"/>
            <a:ext cx="3661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Terni, Palazzo Gazzoli, 21 marzo 2024</a:t>
            </a:r>
          </a:p>
        </p:txBody>
      </p:sp>
    </p:spTree>
    <p:extLst>
      <p:ext uri="{BB962C8B-B14F-4D97-AF65-F5344CB8AC3E}">
        <p14:creationId xmlns:p14="http://schemas.microsoft.com/office/powerpoint/2010/main" val="666358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28C5B8-585F-CEBA-3F3C-DA1902273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04975"/>
          </a:xfrm>
        </p:spPr>
        <p:txBody>
          <a:bodyPr>
            <a:noAutofit/>
          </a:bodyPr>
          <a:lstStyle/>
          <a:p>
            <a:pPr algn="ctr"/>
            <a:r>
              <a:rPr lang="it-IT" sz="4800" dirty="0">
                <a:solidFill>
                  <a:srgbClr val="0070C0"/>
                </a:solidFill>
                <a:latin typeface="Chalkduster" panose="03050602040202020205" pitchFamily="66" charset="77"/>
              </a:rPr>
              <a:t>Problema dei «</a:t>
            </a:r>
            <a:r>
              <a:rPr lang="it-IT" sz="4800" dirty="0" err="1">
                <a:solidFill>
                  <a:srgbClr val="0070C0"/>
                </a:solidFill>
                <a:latin typeface="Chalkduster" panose="03050602040202020205" pitchFamily="66" charset="77"/>
              </a:rPr>
              <a:t>virtual</a:t>
            </a:r>
            <a:r>
              <a:rPr lang="it-IT" sz="4800" dirty="0">
                <a:solidFill>
                  <a:srgbClr val="0070C0"/>
                </a:solidFill>
                <a:latin typeface="Chalkduster" panose="03050602040202020205" pitchFamily="66" charset="77"/>
              </a:rPr>
              <a:t> influencer» </a:t>
            </a:r>
          </a:p>
        </p:txBody>
      </p:sp>
      <p:pic>
        <p:nvPicPr>
          <p:cNvPr id="3074" name="Picture 2" descr="Io sono nata nel Metaverso”">
            <a:extLst>
              <a:ext uri="{FF2B5EF4-FFF2-40B4-BE49-F238E27FC236}">
                <a16:creationId xmlns:a16="http://schemas.microsoft.com/office/drawing/2014/main" id="{2EE8DFB7-212C-6ED9-12C6-B5553EA20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75" y="2485519"/>
            <a:ext cx="4839872" cy="273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3C39FB52-6424-09D0-8322-25A5FAF9E681}"/>
              </a:ext>
            </a:extLst>
          </p:cNvPr>
          <p:cNvSpPr txBox="1"/>
          <p:nvPr/>
        </p:nvSpPr>
        <p:spPr>
          <a:xfrm>
            <a:off x="1268730" y="5528151"/>
            <a:ext cx="36431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>
                <a:latin typeface="Chalkboard" panose="03050602040202020205" pitchFamily="66" charset="77"/>
              </a:rPr>
              <a:t>«Io sono nata nel </a:t>
            </a:r>
            <a:r>
              <a:rPr lang="it-IT" sz="2000" dirty="0" err="1">
                <a:latin typeface="Chalkboard" panose="03050602040202020205" pitchFamily="66" charset="77"/>
              </a:rPr>
              <a:t>Metaverso</a:t>
            </a:r>
            <a:r>
              <a:rPr lang="it-IT" sz="2000" dirty="0">
                <a:latin typeface="Chalkboard" panose="03050602040202020205" pitchFamily="66" charset="77"/>
              </a:rPr>
              <a:t>»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D189A46-1D37-CB7C-D14F-F648EADB0D3B}"/>
              </a:ext>
            </a:extLst>
          </p:cNvPr>
          <p:cNvSpPr txBox="1"/>
          <p:nvPr/>
        </p:nvSpPr>
        <p:spPr>
          <a:xfrm>
            <a:off x="5719866" y="2210554"/>
            <a:ext cx="6163546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/>
              <a:t>In generale, il fenomeno dell’influencer marketing è una tecnica </a:t>
            </a:r>
          </a:p>
          <a:p>
            <a:pPr algn="ctr"/>
            <a:r>
              <a:rPr lang="it-IT" dirty="0"/>
              <a:t>di mercato tramite la quale un’azienda sfrutta, </a:t>
            </a:r>
          </a:p>
          <a:p>
            <a:pPr algn="ctr"/>
            <a:r>
              <a:rPr lang="it-IT" dirty="0"/>
              <a:t>a fini promozionali, l’immagine di personaggi molto popolari </a:t>
            </a:r>
          </a:p>
          <a:p>
            <a:pPr algn="ctr"/>
            <a:r>
              <a:rPr lang="it-IT" dirty="0"/>
              <a:t>in rete (</a:t>
            </a:r>
            <a:r>
              <a:rPr lang="it-IT" dirty="0" err="1"/>
              <a:t>c.dd</a:t>
            </a:r>
            <a:r>
              <a:rPr lang="it-IT" dirty="0"/>
              <a:t>. influencer) i quali supportano i prodotti </a:t>
            </a:r>
          </a:p>
          <a:p>
            <a:pPr algn="ctr"/>
            <a:r>
              <a:rPr lang="it-IT" dirty="0"/>
              <a:t>di uno specifico brand - sulla base di un contratto atipico </a:t>
            </a:r>
          </a:p>
          <a:p>
            <a:pPr algn="ctr"/>
            <a:r>
              <a:rPr lang="it-IT" dirty="0"/>
              <a:t>di endorsement tramite il quale l’influencer (</a:t>
            </a:r>
            <a:r>
              <a:rPr lang="it-IT" dirty="0" err="1"/>
              <a:t>endorser</a:t>
            </a:r>
            <a:r>
              <a:rPr lang="it-IT" dirty="0"/>
              <a:t>) </a:t>
            </a:r>
          </a:p>
          <a:p>
            <a:pPr algn="ctr"/>
            <a:r>
              <a:rPr lang="it-IT" dirty="0"/>
              <a:t>si impegna a sponsorizzare attraverso la propria immagine </a:t>
            </a:r>
          </a:p>
          <a:p>
            <a:pPr algn="ctr"/>
            <a:r>
              <a:rPr lang="it-IT" dirty="0"/>
              <a:t>e dietro compenso i prodotti di un’impresa (</a:t>
            </a:r>
            <a:r>
              <a:rPr lang="it-IT" dirty="0" err="1"/>
              <a:t>endorsee</a:t>
            </a:r>
            <a:r>
              <a:rPr lang="it-IT" dirty="0"/>
              <a:t>)  </a:t>
            </a:r>
          </a:p>
          <a:p>
            <a:pPr algn="ctr"/>
            <a:r>
              <a:rPr lang="it-IT" dirty="0"/>
              <a:t>- ed invogliano i propri seguaci (</a:t>
            </a:r>
            <a:r>
              <a:rPr lang="it-IT" dirty="0" err="1"/>
              <a:t>c.dd</a:t>
            </a:r>
            <a:r>
              <a:rPr lang="it-IT" dirty="0"/>
              <a:t>. follower) all’acquisto</a:t>
            </a:r>
          </a:p>
          <a:p>
            <a:pPr algn="ctr"/>
            <a:r>
              <a:rPr lang="it-IT" dirty="0"/>
              <a:t> </a:t>
            </a:r>
            <a:r>
              <a:rPr lang="it-IT" b="1" dirty="0"/>
              <a:t>attraverso efficaci strategie comunicative </a:t>
            </a:r>
            <a:r>
              <a:rPr lang="it-IT" dirty="0"/>
              <a:t>che, </a:t>
            </a:r>
          </a:p>
          <a:p>
            <a:pPr algn="ctr"/>
            <a:r>
              <a:rPr lang="it-IT" dirty="0"/>
              <a:t>aumentando la visibilità del bene o del servizio pubblicizzato, </a:t>
            </a:r>
          </a:p>
          <a:p>
            <a:pPr algn="ctr"/>
            <a:r>
              <a:rPr lang="it-IT" dirty="0"/>
              <a:t>sono idonee a catturarne l’interesse e </a:t>
            </a:r>
          </a:p>
          <a:p>
            <a:pPr algn="ctr"/>
            <a:r>
              <a:rPr lang="it-IT" b="1" dirty="0"/>
              <a:t>pilotarne le scelte commerciali.</a:t>
            </a:r>
          </a:p>
        </p:txBody>
      </p:sp>
    </p:spTree>
    <p:extLst>
      <p:ext uri="{BB962C8B-B14F-4D97-AF65-F5344CB8AC3E}">
        <p14:creationId xmlns:p14="http://schemas.microsoft.com/office/powerpoint/2010/main" val="3892563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nfluencer Marketing: cos'è, vantaggi, ROI e come misurarlo | Agenzia  Brainpull">
            <a:extLst>
              <a:ext uri="{FF2B5EF4-FFF2-40B4-BE49-F238E27FC236}">
                <a16:creationId xmlns:a16="http://schemas.microsoft.com/office/drawing/2014/main" id="{A7A2BD76-7AFC-1210-A38B-8E0F232FC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546" y="330358"/>
            <a:ext cx="4262862" cy="240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hiara Ferragni, pubblicate le mail con Balocco: cosa si sono scritti">
            <a:extLst>
              <a:ext uri="{FF2B5EF4-FFF2-40B4-BE49-F238E27FC236}">
                <a16:creationId xmlns:a16="http://schemas.microsoft.com/office/drawing/2014/main" id="{301A7629-0D33-CB5A-1031-02E694619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41" y="1908958"/>
            <a:ext cx="6366510" cy="358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11644DCA-57C5-86BB-DD34-15B70B662C9E}"/>
              </a:ext>
            </a:extLst>
          </p:cNvPr>
          <p:cNvSpPr txBox="1"/>
          <p:nvPr/>
        </p:nvSpPr>
        <p:spPr>
          <a:xfrm>
            <a:off x="7792403" y="2731770"/>
            <a:ext cx="408900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it-IT" sz="3600" b="1" dirty="0">
              <a:solidFill>
                <a:srgbClr val="0070C0"/>
              </a:solidFill>
              <a:latin typeface="Chalkduster" panose="03050602040202020205" pitchFamily="66" charset="77"/>
            </a:endParaRPr>
          </a:p>
          <a:p>
            <a:pPr algn="ctr"/>
            <a:r>
              <a:rPr lang="it-IT" sz="3600" b="1" dirty="0">
                <a:solidFill>
                  <a:srgbClr val="0070C0"/>
                </a:solidFill>
                <a:latin typeface="Chalkduster" panose="03050602040202020205" pitchFamily="66" charset="77"/>
              </a:rPr>
              <a:t>Caso Ferragni </a:t>
            </a:r>
          </a:p>
          <a:p>
            <a:pPr algn="ctr"/>
            <a:r>
              <a:rPr lang="it-IT" sz="3600" b="1" dirty="0">
                <a:solidFill>
                  <a:srgbClr val="0070C0"/>
                </a:solidFill>
                <a:latin typeface="Chalkduster" panose="03050602040202020205" pitchFamily="66" charset="77"/>
              </a:rPr>
              <a:t>e Balocco:</a:t>
            </a:r>
          </a:p>
          <a:p>
            <a:pPr algn="ctr"/>
            <a:r>
              <a:rPr lang="it-IT" sz="3600" b="1" dirty="0">
                <a:solidFill>
                  <a:srgbClr val="0070C0"/>
                </a:solidFill>
                <a:latin typeface="Chalkduster" panose="03050602040202020205" pitchFamily="66" charset="77"/>
              </a:rPr>
              <a:t>Pandoro «Pink Christmas»</a:t>
            </a:r>
          </a:p>
        </p:txBody>
      </p:sp>
    </p:spTree>
    <p:extLst>
      <p:ext uri="{BB962C8B-B14F-4D97-AF65-F5344CB8AC3E}">
        <p14:creationId xmlns:p14="http://schemas.microsoft.com/office/powerpoint/2010/main" val="177251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0870BE-31F8-0961-946C-898BFAE70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226" y="509504"/>
            <a:ext cx="10495547" cy="1776496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900" b="1" dirty="0">
                <a:solidFill>
                  <a:srgbClr val="0070C0"/>
                </a:solidFill>
                <a:latin typeface="Chalkduster" panose="03050602040202020205" pitchFamily="66" charset="77"/>
              </a:rPr>
              <a:t>NOZIONE DI </a:t>
            </a:r>
            <a:br>
              <a:rPr lang="it-IT" sz="4900" b="1" dirty="0">
                <a:solidFill>
                  <a:srgbClr val="0070C0"/>
                </a:solidFill>
                <a:latin typeface="Chalkduster" panose="03050602040202020205" pitchFamily="66" charset="77"/>
              </a:rPr>
            </a:br>
            <a:r>
              <a:rPr lang="it-IT" sz="4900" b="1" dirty="0">
                <a:solidFill>
                  <a:srgbClr val="0070C0"/>
                </a:solidFill>
                <a:latin typeface="Chalkduster" panose="03050602040202020205" pitchFamily="66" charset="77"/>
              </a:rPr>
              <a:t>PRATICA COMMERCIALE</a:t>
            </a:r>
            <a:br>
              <a:rPr lang="it-IT" dirty="0">
                <a:solidFill>
                  <a:srgbClr val="0070C0"/>
                </a:solidFill>
                <a:latin typeface="Chalkduster" panose="03050602040202020205" pitchFamily="66" charset="77"/>
              </a:rPr>
            </a:br>
            <a:r>
              <a:rPr lang="it-IT" dirty="0">
                <a:solidFill>
                  <a:srgbClr val="0070C0"/>
                </a:solidFill>
                <a:latin typeface="Chalkduster" panose="03050602040202020205" pitchFamily="66" charset="77"/>
              </a:rPr>
              <a:t>(art. 18 c. cons.)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7962599-934D-13F2-2868-E0F5420BB636}"/>
              </a:ext>
            </a:extLst>
          </p:cNvPr>
          <p:cNvSpPr txBox="1"/>
          <p:nvPr/>
        </p:nvSpPr>
        <p:spPr>
          <a:xfrm>
            <a:off x="1039380" y="2809303"/>
            <a:ext cx="1056410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i="1" dirty="0">
                <a:effectLst/>
                <a:latin typeface="Verdana" panose="020B0604030504040204" pitchFamily="34" charset="0"/>
              </a:rPr>
              <a:t>«Qualsiasi azione, omissione, condotta o dichiarazione, </a:t>
            </a:r>
          </a:p>
          <a:p>
            <a:pPr algn="ctr"/>
            <a:r>
              <a:rPr lang="it-IT" sz="2400" i="1" dirty="0">
                <a:effectLst/>
                <a:latin typeface="Verdana" panose="020B0604030504040204" pitchFamily="34" charset="0"/>
              </a:rPr>
              <a:t>comunicazione commerciale </a:t>
            </a:r>
            <a:r>
              <a:rPr lang="it-IT" sz="2400" i="1" dirty="0">
                <a:latin typeface="Verdana" panose="020B0604030504040204" pitchFamily="34" charset="0"/>
              </a:rPr>
              <a:t>i</a:t>
            </a:r>
            <a:r>
              <a:rPr lang="it-IT" sz="2400" i="1" dirty="0">
                <a:effectLst/>
                <a:latin typeface="Verdana" panose="020B0604030504040204" pitchFamily="34" charset="0"/>
              </a:rPr>
              <a:t>vi compresa </a:t>
            </a:r>
          </a:p>
          <a:p>
            <a:pPr algn="ctr"/>
            <a:r>
              <a:rPr lang="it-IT" sz="2400" i="1" dirty="0">
                <a:effectLst/>
                <a:latin typeface="Verdana" panose="020B0604030504040204" pitchFamily="34" charset="0"/>
              </a:rPr>
              <a:t>la </a:t>
            </a:r>
            <a:r>
              <a:rPr lang="it-IT" sz="2400" b="1" i="1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pubblicità</a:t>
            </a:r>
            <a:r>
              <a:rPr lang="it-IT" sz="2400" i="1" dirty="0">
                <a:effectLst/>
                <a:latin typeface="Verdana" panose="020B0604030504040204" pitchFamily="34" charset="0"/>
              </a:rPr>
              <a:t> e la </a:t>
            </a:r>
            <a:r>
              <a:rPr lang="it-IT" sz="2400" b="1" i="1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commercializzazione</a:t>
            </a:r>
            <a:r>
              <a:rPr lang="it-IT" sz="2400" i="1" dirty="0">
                <a:effectLst/>
                <a:latin typeface="Verdana" panose="020B0604030504040204" pitchFamily="34" charset="0"/>
              </a:rPr>
              <a:t> del prodotto, </a:t>
            </a:r>
          </a:p>
          <a:p>
            <a:pPr algn="ctr"/>
            <a:r>
              <a:rPr lang="it-IT" sz="2400" i="1" dirty="0">
                <a:effectLst/>
                <a:latin typeface="Verdana" panose="020B0604030504040204" pitchFamily="34" charset="0"/>
              </a:rPr>
              <a:t>posta in </a:t>
            </a:r>
            <a:r>
              <a:rPr lang="it-IT" sz="2400" i="1" dirty="0">
                <a:latin typeface="Verdana" panose="020B0604030504040204" pitchFamily="34" charset="0"/>
              </a:rPr>
              <a:t>e</a:t>
            </a:r>
            <a:r>
              <a:rPr lang="it-IT" sz="2400" i="1" dirty="0">
                <a:effectLst/>
                <a:latin typeface="Verdana" panose="020B0604030504040204" pitchFamily="34" charset="0"/>
              </a:rPr>
              <a:t>ssere da un professionista, in relazione alla promozione, </a:t>
            </a:r>
          </a:p>
          <a:p>
            <a:pPr algn="ctr"/>
            <a:r>
              <a:rPr lang="it-IT" sz="2400" i="1" dirty="0">
                <a:effectLst/>
                <a:latin typeface="Verdana" panose="020B0604030504040204" pitchFamily="34" charset="0"/>
              </a:rPr>
              <a:t>vendita o fornitura </a:t>
            </a:r>
            <a:r>
              <a:rPr lang="it-IT" sz="2400" i="1" dirty="0">
                <a:latin typeface="Verdana" panose="020B0604030504040204" pitchFamily="34" charset="0"/>
              </a:rPr>
              <a:t>d</a:t>
            </a:r>
            <a:r>
              <a:rPr lang="it-IT" sz="2400" i="1" dirty="0">
                <a:effectLst/>
                <a:latin typeface="Verdana" panose="020B0604030504040204" pitchFamily="34" charset="0"/>
              </a:rPr>
              <a:t>i un prodotto ai consumatori</a:t>
            </a:r>
            <a:r>
              <a:rPr lang="it-IT" sz="2400" i="1" dirty="0">
                <a:latin typeface="Verdana" panose="020B0604030504040204" pitchFamily="34" charset="0"/>
              </a:rPr>
              <a:t>»</a:t>
            </a:r>
            <a:endParaRPr lang="it-IT" sz="2400" dirty="0">
              <a:effectLst/>
              <a:latin typeface="Verdana" panose="020B0604030504040204" pitchFamily="34" charset="0"/>
            </a:endParaRPr>
          </a:p>
        </p:txBody>
      </p:sp>
      <p:pic>
        <p:nvPicPr>
          <p:cNvPr id="2050" name="Picture 2" descr="Pratica commerciale scorretta: Antitrust sanziona Amazon -  Cittadinanzattiva una organizzazione, fondata nel 1978">
            <a:extLst>
              <a:ext uri="{FF2B5EF4-FFF2-40B4-BE49-F238E27FC236}">
                <a16:creationId xmlns:a16="http://schemas.microsoft.com/office/drawing/2014/main" id="{7C8D034D-718A-9C13-E7E8-09EFBDFB4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4987230"/>
            <a:ext cx="2868083" cy="1612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025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E93690-8BE9-C549-CEA1-9BADEDEFA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391400" cy="1475105"/>
          </a:xfrm>
        </p:spPr>
        <p:txBody>
          <a:bodyPr>
            <a:noAutofit/>
          </a:bodyPr>
          <a:lstStyle/>
          <a:p>
            <a:r>
              <a:rPr lang="it-IT" sz="4800" b="1" dirty="0">
                <a:solidFill>
                  <a:srgbClr val="0070C0"/>
                </a:solidFill>
                <a:latin typeface="Chalkboard SE" panose="03050602040202020205" pitchFamily="66" charset="77"/>
              </a:rPr>
              <a:t>Sono vietate la pratiche commerciali scorrette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11A27AD-5BCC-0774-6D09-EC622587D933}"/>
              </a:ext>
            </a:extLst>
          </p:cNvPr>
          <p:cNvSpPr txBox="1"/>
          <p:nvPr/>
        </p:nvSpPr>
        <p:spPr>
          <a:xfrm>
            <a:off x="666750" y="2571115"/>
            <a:ext cx="806169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it-IT" dirty="0"/>
              <a:t>ovvero quando, in contrasto con il principio della diligenza professionale, </a:t>
            </a:r>
          </a:p>
          <a:p>
            <a:r>
              <a:rPr lang="it-IT" dirty="0"/>
              <a:t>     falsa o è idonea a falsare in misura apprezzabile il comportamento economico </a:t>
            </a:r>
          </a:p>
          <a:p>
            <a:r>
              <a:rPr lang="it-IT" dirty="0"/>
              <a:t>     del consumatore medio che raggiunge o al quale è diretta.</a:t>
            </a:r>
          </a:p>
          <a:p>
            <a:endParaRPr lang="it-IT" dirty="0"/>
          </a:p>
          <a:p>
            <a:pPr marL="285750" indent="-285750">
              <a:buFont typeface="Wingdings" pitchFamily="2" charset="2"/>
              <a:buChar char="v"/>
            </a:pPr>
            <a:r>
              <a:rPr lang="it-IT" dirty="0"/>
              <a:t>Il Codice del consumo distingue le pratiche commerciali ingannevoli e aggressive.</a:t>
            </a:r>
          </a:p>
        </p:txBody>
      </p:sp>
      <p:pic>
        <p:nvPicPr>
          <p:cNvPr id="2050" name="Picture 2" descr="Le pratiche commerciali scorrette e le azioni ingannevoli nei rapporti tra  professionista e consumatore | Salvis Juribus">
            <a:extLst>
              <a:ext uri="{FF2B5EF4-FFF2-40B4-BE49-F238E27FC236}">
                <a16:creationId xmlns:a16="http://schemas.microsoft.com/office/drawing/2014/main" id="{179B0577-120F-8D74-715A-3A357CF9D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040" y="285115"/>
            <a:ext cx="363474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E28780BF-5188-79C9-E7D1-FD0B282625F4}"/>
              </a:ext>
            </a:extLst>
          </p:cNvPr>
          <p:cNvSpPr txBox="1"/>
          <p:nvPr/>
        </p:nvSpPr>
        <p:spPr>
          <a:xfrm>
            <a:off x="838200" y="4457700"/>
            <a:ext cx="1040868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Attenzione alle </a:t>
            </a:r>
            <a:r>
              <a:rPr lang="it-IT" b="1" dirty="0">
                <a:solidFill>
                  <a:srgbClr val="0070C0"/>
                </a:solidFill>
              </a:rPr>
              <a:t>PRATICHE COMMERCIALI INGANNEVOLI</a:t>
            </a:r>
            <a:r>
              <a:rPr lang="it-IT" dirty="0"/>
              <a:t>, cioè quelle pratiche che sono idonee a indurre </a:t>
            </a:r>
          </a:p>
          <a:p>
            <a:r>
              <a:rPr lang="it-IT" dirty="0"/>
              <a:t>in errore il consumatore medio, falsandone il processo decisionale. </a:t>
            </a:r>
          </a:p>
          <a:p>
            <a:r>
              <a:rPr lang="it-IT" dirty="0"/>
              <a:t>L’induzione in errore può riguardare il prezzo, la disponibilità sul mercato del prodotto, le sue caratteristiche, </a:t>
            </a:r>
          </a:p>
          <a:p>
            <a:r>
              <a:rPr lang="it-IT" dirty="0"/>
              <a:t>i rischi connessi al suo impiego. Sono considerate illecite anche le pratiche che inducono il consumatore </a:t>
            </a:r>
          </a:p>
          <a:p>
            <a:r>
              <a:rPr lang="it-IT" dirty="0"/>
              <a:t>a trascurare le normali regole di prudenza o vigilanza relativamente all’uso di prodotti pericolosi per la salute </a:t>
            </a:r>
          </a:p>
          <a:p>
            <a:r>
              <a:rPr lang="it-IT" dirty="0"/>
              <a:t>e la sicurezza o che possano, anche indirettamente, minacciare la sicurezza di bambini o adolescenti.</a:t>
            </a:r>
          </a:p>
        </p:txBody>
      </p:sp>
    </p:spTree>
    <p:extLst>
      <p:ext uri="{BB962C8B-B14F-4D97-AF65-F5344CB8AC3E}">
        <p14:creationId xmlns:p14="http://schemas.microsoft.com/office/powerpoint/2010/main" val="3502296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100EDE0-C5A5-FF14-47BD-A4FD7F4A9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305" y="304484"/>
            <a:ext cx="9597390" cy="1325563"/>
          </a:xfrm>
          <a:ln w="28575">
            <a:solidFill>
              <a:srgbClr val="0070C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it-IT" sz="5400" b="1" dirty="0">
                <a:solidFill>
                  <a:srgbClr val="0070C0"/>
                </a:solidFill>
                <a:latin typeface="Britannic Bold" panose="020B0903060703020204" pitchFamily="34" charset="77"/>
              </a:rPr>
              <a:t>REGOLAMENTO DIGITAL CHART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193D5ED-C26D-A5A1-C7AC-D93E7AE0EF8D}"/>
              </a:ext>
            </a:extLst>
          </p:cNvPr>
          <p:cNvSpPr txBox="1"/>
          <p:nvPr/>
        </p:nvSpPr>
        <p:spPr>
          <a:xfrm>
            <a:off x="1000695" y="2158591"/>
            <a:ext cx="101906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0" i="0" u="none" strike="noStrike" dirty="0">
                <a:solidFill>
                  <a:srgbClr val="413635"/>
                </a:solidFill>
                <a:effectLst/>
                <a:latin typeface="Lucida Calligraphy" panose="03010101010101010101" pitchFamily="66" charset="77"/>
              </a:rPr>
              <a:t>sulla riconoscibilità della comunicazione commerciale diffusa attraverso internet</a:t>
            </a:r>
          </a:p>
          <a:p>
            <a:r>
              <a:rPr lang="it-IT" dirty="0">
                <a:solidFill>
                  <a:srgbClr val="413635"/>
                </a:solidFill>
                <a:latin typeface="Lucida Calligraphy" panose="03010101010101010101" pitchFamily="66" charset="77"/>
              </a:rPr>
              <a:t>redatto dall’Istituto di Autodisciplina Pubblicitaria</a:t>
            </a:r>
            <a:endParaRPr lang="it-IT" dirty="0">
              <a:latin typeface="Lucida Calligraphy" panose="03010101010101010101" pitchFamily="66" charset="77"/>
            </a:endParaRPr>
          </a:p>
        </p:txBody>
      </p:sp>
      <p:sp>
        <p:nvSpPr>
          <p:cNvPr id="4" name="Freccia destra 3">
            <a:extLst>
              <a:ext uri="{FF2B5EF4-FFF2-40B4-BE49-F238E27FC236}">
                <a16:creationId xmlns:a16="http://schemas.microsoft.com/office/drawing/2014/main" id="{8102D278-A92F-B9BD-8E53-B54561DA5A84}"/>
              </a:ext>
            </a:extLst>
          </p:cNvPr>
          <p:cNvSpPr/>
          <p:nvPr/>
        </p:nvSpPr>
        <p:spPr>
          <a:xfrm>
            <a:off x="1297305" y="318668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1BFDF5A-97DE-2BB0-AF71-A57C29C81FE6}"/>
              </a:ext>
            </a:extLst>
          </p:cNvPr>
          <p:cNvSpPr txBox="1"/>
          <p:nvPr/>
        </p:nvSpPr>
        <p:spPr>
          <a:xfrm>
            <a:off x="2390173" y="3010983"/>
            <a:ext cx="83565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Si tratta di un </a:t>
            </a:r>
            <a:r>
              <a:rPr lang="it-IT" b="1" dirty="0">
                <a:solidFill>
                  <a:srgbClr val="0070C0"/>
                </a:solidFill>
              </a:rPr>
              <a:t>codice di comportamento </a:t>
            </a:r>
            <a:r>
              <a:rPr lang="it-IT" dirty="0"/>
              <a:t>che si pone l’obbiettivo primario di proteggere </a:t>
            </a:r>
          </a:p>
          <a:p>
            <a:r>
              <a:rPr lang="it-IT" dirty="0"/>
              <a:t>i consumatori destinatari del messaggio pubblicitario diffuso a mezzo internet,</a:t>
            </a:r>
          </a:p>
          <a:p>
            <a:r>
              <a:rPr lang="it-IT" dirty="0"/>
              <a:t>offrendo al contempo strumenti concreti per renderlo </a:t>
            </a:r>
            <a:r>
              <a:rPr lang="it-IT" u="sng" dirty="0"/>
              <a:t>riconoscibile</a:t>
            </a:r>
            <a:r>
              <a:rPr lang="it-IT" dirty="0"/>
              <a:t> e </a:t>
            </a:r>
            <a:r>
              <a:rPr lang="it-IT" u="sng" dirty="0"/>
              <a:t>trasparente</a:t>
            </a:r>
            <a:r>
              <a:rPr lang="it-IT" dirty="0"/>
              <a:t>.</a:t>
            </a:r>
            <a:endParaRPr lang="it-IT" u="sng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1B02047-9A39-D009-1AB0-AEC9C545930A}"/>
              </a:ext>
            </a:extLst>
          </p:cNvPr>
          <p:cNvSpPr txBox="1"/>
          <p:nvPr/>
        </p:nvSpPr>
        <p:spPr>
          <a:xfrm>
            <a:off x="1600090" y="4204561"/>
            <a:ext cx="95912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0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 (Corpo CS)"/>
              </a:rPr>
              <a:t>Tra le novità apportate nel 2023:</a:t>
            </a:r>
          </a:p>
          <a:p>
            <a:r>
              <a:rPr lang="it-IT" sz="1800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 (Corpo CS)"/>
              </a:rPr>
              <a:t>- indicazione della natura promozionale del contenuto manifestata non solo al momento </a:t>
            </a:r>
          </a:p>
          <a:p>
            <a:r>
              <a:rPr lang="it-IT" sz="1800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 (Corpo CS)"/>
              </a:rPr>
              <a:t>della sua prima diffusione, bensì anche in caso di «condivisioni o “</a:t>
            </a:r>
            <a:r>
              <a:rPr lang="it-IT" sz="1800" i="1" dirty="0" err="1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 (Corpo CS)"/>
              </a:rPr>
              <a:t>repost</a:t>
            </a:r>
            <a:r>
              <a:rPr lang="it-IT" sz="1800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 (Corpo CS)"/>
              </a:rPr>
              <a:t>” dello stesso su altre piattaforme </a:t>
            </a:r>
          </a:p>
          <a:p>
            <a:r>
              <a:rPr lang="it-IT" sz="1800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 (Corpo CS)"/>
              </a:rPr>
              <a:t>e interfacce </a:t>
            </a:r>
            <a:r>
              <a:rPr lang="it-IT" sz="1800" i="1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 (Corpo CS)"/>
              </a:rPr>
              <a:t>online</a:t>
            </a:r>
            <a:r>
              <a:rPr lang="it-IT" sz="1800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 (Corpo CS)"/>
              </a:rPr>
              <a:t>, inclusi i </a:t>
            </a:r>
            <a:r>
              <a:rPr lang="it-IT" sz="1800" i="1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 (Corpo CS)"/>
              </a:rPr>
              <a:t>social media</a:t>
            </a:r>
            <a:r>
              <a:rPr lang="it-IT" sz="1800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 (Corpo CS)"/>
              </a:rPr>
              <a:t>»</a:t>
            </a:r>
            <a:r>
              <a:rPr lang="it-IT" sz="1800" dirty="0">
                <a:solidFill>
                  <a:srgbClr val="0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 (Corpo CS)"/>
              </a:rPr>
              <a:t> (art. 1 del Regol</a:t>
            </a:r>
            <a:r>
              <a:rPr lang="it-IT" dirty="0">
                <a:solidFill>
                  <a:srgbClr val="0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 (Corpo CS)"/>
              </a:rPr>
              <a:t>amento)</a:t>
            </a:r>
            <a:endParaRPr lang="it-IT" dirty="0"/>
          </a:p>
        </p:txBody>
      </p:sp>
      <p:sp>
        <p:nvSpPr>
          <p:cNvPr id="7" name="Freccia angolare in su 6">
            <a:extLst>
              <a:ext uri="{FF2B5EF4-FFF2-40B4-BE49-F238E27FC236}">
                <a16:creationId xmlns:a16="http://schemas.microsoft.com/office/drawing/2014/main" id="{7084B5A1-1F09-4AA5-9C44-4AC7ABF18595}"/>
              </a:ext>
            </a:extLst>
          </p:cNvPr>
          <p:cNvSpPr/>
          <p:nvPr/>
        </p:nvSpPr>
        <p:spPr>
          <a:xfrm rot="5400000">
            <a:off x="2435689" y="5467423"/>
            <a:ext cx="425196" cy="516229"/>
          </a:xfrm>
          <a:prstGeom prst="bent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5BEFAEC-D554-D3A2-0F4C-0493A29BE6E6}"/>
              </a:ext>
            </a:extLst>
          </p:cNvPr>
          <p:cNvSpPr txBox="1"/>
          <p:nvPr/>
        </p:nvSpPr>
        <p:spPr>
          <a:xfrm>
            <a:off x="3006090" y="5631918"/>
            <a:ext cx="433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Chalkboard" panose="03050602040202020205" pitchFamily="66" charset="77"/>
              </a:rPr>
              <a:t>applicabile anche agli </a:t>
            </a:r>
            <a:r>
              <a:rPr lang="it-IT" u="sng" dirty="0">
                <a:latin typeface="Chalkboard" panose="03050602040202020205" pitchFamily="66" charset="77"/>
              </a:rPr>
              <a:t>influencer virtuali</a:t>
            </a:r>
          </a:p>
        </p:txBody>
      </p:sp>
      <p:pic>
        <p:nvPicPr>
          <p:cNvPr id="4098" name="Picture 2" descr="Digital Chart: linee guida per pubblicità web e sui social">
            <a:extLst>
              <a:ext uri="{FF2B5EF4-FFF2-40B4-BE49-F238E27FC236}">
                <a16:creationId xmlns:a16="http://schemas.microsoft.com/office/drawing/2014/main" id="{ACFC4644-4106-9A35-5E99-353ECFC7E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230" y="5231380"/>
            <a:ext cx="3759117" cy="1413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895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312EFD5-2FFA-2F51-6F54-166C2403E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7740" y="595630"/>
            <a:ext cx="7494270" cy="1969820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900" dirty="0">
                <a:solidFill>
                  <a:srgbClr val="0070C0"/>
                </a:solidFill>
                <a:latin typeface="Chalkduster" panose="03050602040202020205" pitchFamily="66" charset="77"/>
              </a:rPr>
              <a:t>CLAUSOLE VESSATORIE</a:t>
            </a:r>
            <a:r>
              <a:rPr lang="it-IT" dirty="0">
                <a:solidFill>
                  <a:srgbClr val="0070C0"/>
                </a:solidFill>
                <a:latin typeface="Chalkduster" panose="03050602040202020205" pitchFamily="66" charset="77"/>
              </a:rPr>
              <a:t>:</a:t>
            </a:r>
            <a:br>
              <a:rPr lang="it-IT" dirty="0">
                <a:solidFill>
                  <a:srgbClr val="0070C0"/>
                </a:solidFill>
                <a:latin typeface="Chalkduster" panose="03050602040202020205" pitchFamily="66" charset="77"/>
              </a:rPr>
            </a:br>
            <a:r>
              <a:rPr lang="it-IT" dirty="0">
                <a:solidFill>
                  <a:srgbClr val="0070C0"/>
                </a:solidFill>
                <a:latin typeface="Chalkduster" panose="03050602040202020205" pitchFamily="66" charset="77"/>
              </a:rPr>
              <a:t> cosa sono?</a:t>
            </a:r>
          </a:p>
        </p:txBody>
      </p:sp>
      <p:pic>
        <p:nvPicPr>
          <p:cNvPr id="1026" name="Picture 2" descr="Clausole vessatorie, quando il contratto è nullo">
            <a:extLst>
              <a:ext uri="{FF2B5EF4-FFF2-40B4-BE49-F238E27FC236}">
                <a16:creationId xmlns:a16="http://schemas.microsoft.com/office/drawing/2014/main" id="{03208FC3-F686-78CB-7288-957E228F5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68" y="595630"/>
            <a:ext cx="4509772" cy="2833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A9F16512-DA2C-3E00-937E-62482614EE76}"/>
              </a:ext>
            </a:extLst>
          </p:cNvPr>
          <p:cNvSpPr txBox="1"/>
          <p:nvPr/>
        </p:nvSpPr>
        <p:spPr>
          <a:xfrm>
            <a:off x="641771" y="3605272"/>
            <a:ext cx="655269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0" i="0" u="none" strike="noStrike" dirty="0">
                <a:solidFill>
                  <a:srgbClr val="333333"/>
                </a:solidFill>
                <a:effectLst/>
                <a:latin typeface="Avenir Book" panose="02000503020000020003" pitchFamily="2" charset="0"/>
              </a:rPr>
              <a:t>Nei contratti conclusi tra un consumatore </a:t>
            </a:r>
          </a:p>
          <a:p>
            <a:pPr algn="ctr"/>
            <a:r>
              <a:rPr lang="it-IT" sz="2400" b="0" i="0" u="none" strike="noStrike" dirty="0">
                <a:solidFill>
                  <a:srgbClr val="333333"/>
                </a:solidFill>
                <a:effectLst/>
                <a:latin typeface="Avenir Book" panose="02000503020000020003" pitchFamily="2" charset="0"/>
              </a:rPr>
              <a:t>ed un professionista si considerano vessatorie </a:t>
            </a:r>
          </a:p>
          <a:p>
            <a:pPr algn="ctr"/>
            <a:r>
              <a:rPr lang="it-IT" sz="2400" b="0" i="0" u="none" strike="noStrike" dirty="0">
                <a:solidFill>
                  <a:srgbClr val="333333"/>
                </a:solidFill>
                <a:effectLst/>
                <a:latin typeface="Avenir Book" panose="02000503020000020003" pitchFamily="2" charset="0"/>
              </a:rPr>
              <a:t>quelle clausole che - malgrado la buona fede </a:t>
            </a:r>
          </a:p>
          <a:p>
            <a:pPr algn="ctr"/>
            <a:r>
              <a:rPr lang="it-IT" sz="2400" b="0" i="0" u="none" strike="noStrike" dirty="0">
                <a:solidFill>
                  <a:srgbClr val="333333"/>
                </a:solidFill>
                <a:effectLst/>
                <a:latin typeface="Avenir Book" panose="02000503020000020003" pitchFamily="2" charset="0"/>
              </a:rPr>
              <a:t>- determinano a carico del consumatore </a:t>
            </a:r>
          </a:p>
          <a:p>
            <a:pPr algn="ctr"/>
            <a:r>
              <a:rPr lang="it-IT" sz="2400" b="0" i="0" u="none" strike="noStrike" dirty="0">
                <a:solidFill>
                  <a:srgbClr val="333333"/>
                </a:solidFill>
                <a:effectLst/>
                <a:latin typeface="Avenir Book" panose="02000503020000020003" pitchFamily="2" charset="0"/>
              </a:rPr>
              <a:t>un significativo </a:t>
            </a:r>
            <a:r>
              <a:rPr lang="it-IT" sz="2400" b="1" i="0" u="none" strike="noStrike" dirty="0">
                <a:solidFill>
                  <a:srgbClr val="FF0000"/>
                </a:solidFill>
                <a:effectLst/>
                <a:latin typeface="Avenir Book" panose="02000503020000020003" pitchFamily="2" charset="0"/>
              </a:rPr>
              <a:t>squilibrio dei diritti e </a:t>
            </a:r>
          </a:p>
          <a:p>
            <a:pPr algn="ctr"/>
            <a:r>
              <a:rPr lang="it-IT" sz="2400" b="1" i="0" u="none" strike="noStrike" dirty="0">
                <a:solidFill>
                  <a:srgbClr val="FF0000"/>
                </a:solidFill>
                <a:effectLst/>
                <a:latin typeface="Avenir Book" panose="02000503020000020003" pitchFamily="2" charset="0"/>
              </a:rPr>
              <a:t>degli obblighi</a:t>
            </a:r>
            <a:r>
              <a:rPr lang="it-IT" sz="2400" b="0" i="0" u="none" strike="noStrike" dirty="0">
                <a:solidFill>
                  <a:srgbClr val="333333"/>
                </a:solidFill>
                <a:effectLst/>
                <a:latin typeface="Avenir Book" panose="02000503020000020003" pitchFamily="2" charset="0"/>
              </a:rPr>
              <a:t> derivanti dal contratto.</a:t>
            </a:r>
          </a:p>
          <a:p>
            <a:pPr algn="ctr"/>
            <a:endParaRPr lang="it-IT" sz="2400" dirty="0">
              <a:solidFill>
                <a:srgbClr val="333333"/>
              </a:solidFill>
              <a:latin typeface="Avenir Book" panose="02000503020000020003" pitchFamily="2" charset="0"/>
            </a:endParaRPr>
          </a:p>
          <a:p>
            <a:pPr algn="ctr"/>
            <a:r>
              <a:rPr lang="it-IT" sz="2400" dirty="0">
                <a:solidFill>
                  <a:srgbClr val="333333"/>
                </a:solidFill>
                <a:latin typeface="Avenir Book" panose="02000503020000020003" pitchFamily="2" charset="0"/>
              </a:rPr>
              <a:t>(art. 33, comma 1, c. cons.)</a:t>
            </a:r>
            <a:endParaRPr lang="it-IT" sz="2400" dirty="0">
              <a:latin typeface="Avenir Book" panose="02000503020000020003" pitchFamily="2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CD0581B-F17D-AC96-E7BC-7BF58E29C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159" y="2514600"/>
            <a:ext cx="3503752" cy="4137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356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inori e privacy">
            <a:extLst>
              <a:ext uri="{FF2B5EF4-FFF2-40B4-BE49-F238E27FC236}">
                <a16:creationId xmlns:a16="http://schemas.microsoft.com/office/drawing/2014/main" id="{5938A1A2-1924-78EB-4BCE-1E6AA9B87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64" y="1211675"/>
            <a:ext cx="5085726" cy="4163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0A8017A4-88E5-51A5-0191-EAD6352D488E}"/>
              </a:ext>
            </a:extLst>
          </p:cNvPr>
          <p:cNvSpPr txBox="1"/>
          <p:nvPr/>
        </p:nvSpPr>
        <p:spPr>
          <a:xfrm>
            <a:off x="6096000" y="2305615"/>
            <a:ext cx="541263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dirty="0">
                <a:solidFill>
                  <a:srgbClr val="4A4A4A"/>
                </a:solidFill>
                <a:latin typeface="Chalkboard" panose="03050602040202020205" pitchFamily="66" charset="77"/>
              </a:rPr>
              <a:t>s</a:t>
            </a:r>
            <a:r>
              <a:rPr lang="it-IT" sz="2000" b="0" i="0" u="none" strike="noStrike" dirty="0">
                <a:solidFill>
                  <a:srgbClr val="4A4A4A"/>
                </a:solidFill>
                <a:effectLst/>
                <a:latin typeface="Chalkboard" panose="03050602040202020205" pitchFamily="66" charset="77"/>
              </a:rPr>
              <a:t>ono </a:t>
            </a:r>
            <a:r>
              <a:rPr lang="it-IT" sz="2000" b="1" i="0" u="none" strike="noStrike" dirty="0">
                <a:solidFill>
                  <a:srgbClr val="FF0000"/>
                </a:solidFill>
                <a:effectLst/>
                <a:latin typeface="Chalkboard" panose="03050602040202020205" pitchFamily="66" charset="77"/>
              </a:rPr>
              <a:t>vessatorie</a:t>
            </a:r>
            <a:r>
              <a:rPr lang="it-IT" sz="2000" b="0" i="0" u="none" strike="noStrike" dirty="0">
                <a:solidFill>
                  <a:srgbClr val="4A4A4A"/>
                </a:solidFill>
                <a:effectLst/>
                <a:latin typeface="Chalkboard" panose="03050602040202020205" pitchFamily="66" charset="77"/>
              </a:rPr>
              <a:t> le clausole che riguardano </a:t>
            </a:r>
          </a:p>
          <a:p>
            <a:pPr algn="ctr"/>
            <a:r>
              <a:rPr lang="it-IT" sz="2000" b="0" i="0" u="none" strike="noStrike" dirty="0">
                <a:solidFill>
                  <a:srgbClr val="4A4A4A"/>
                </a:solidFill>
                <a:effectLst/>
                <a:latin typeface="Chalkboard" panose="03050602040202020205" pitchFamily="66" charset="77"/>
              </a:rPr>
              <a:t>le modifiche unilaterali delle condizioni </a:t>
            </a:r>
          </a:p>
          <a:p>
            <a:pPr algn="ctr"/>
            <a:r>
              <a:rPr lang="it-IT" sz="2000" b="0" i="0" u="none" strike="noStrike" dirty="0">
                <a:solidFill>
                  <a:srgbClr val="4A4A4A"/>
                </a:solidFill>
                <a:effectLst/>
                <a:latin typeface="Chalkboard" panose="03050602040202020205" pitchFamily="66" charset="77"/>
              </a:rPr>
              <a:t>e dei servizi, la risoluzione del contratto, </a:t>
            </a:r>
          </a:p>
          <a:p>
            <a:pPr algn="ctr"/>
            <a:r>
              <a:rPr lang="it-IT" sz="2000" b="0" i="0" u="none" strike="noStrike" dirty="0">
                <a:solidFill>
                  <a:srgbClr val="4A4A4A"/>
                </a:solidFill>
                <a:effectLst/>
                <a:latin typeface="Chalkboard" panose="03050602040202020205" pitchFamily="66" charset="77"/>
              </a:rPr>
              <a:t>i contenuti pubblicati sulla piattaforma, </a:t>
            </a:r>
          </a:p>
          <a:p>
            <a:pPr algn="ctr"/>
            <a:r>
              <a:rPr lang="it-IT" sz="2000" b="0" i="0" u="none" strike="noStrike" dirty="0">
                <a:solidFill>
                  <a:srgbClr val="4A4A4A"/>
                </a:solidFill>
                <a:effectLst/>
                <a:latin typeface="Chalkboard" panose="03050602040202020205" pitchFamily="66" charset="77"/>
              </a:rPr>
              <a:t>le limitazioni e le esclusioni di garanzie </a:t>
            </a:r>
          </a:p>
          <a:p>
            <a:pPr algn="ctr"/>
            <a:r>
              <a:rPr lang="it-IT" sz="2000" b="0" i="0" u="none" strike="noStrike" dirty="0">
                <a:solidFill>
                  <a:srgbClr val="4A4A4A"/>
                </a:solidFill>
                <a:effectLst/>
                <a:latin typeface="Chalkboard" panose="03050602040202020205" pitchFamily="66" charset="77"/>
              </a:rPr>
              <a:t>e responsabilità a favore della società, </a:t>
            </a:r>
          </a:p>
          <a:p>
            <a:pPr algn="ctr"/>
            <a:r>
              <a:rPr lang="it-IT" sz="2000" b="0" i="0" u="none" strike="noStrike" dirty="0">
                <a:solidFill>
                  <a:srgbClr val="4A4A4A"/>
                </a:solidFill>
                <a:effectLst/>
                <a:latin typeface="Chalkboard" panose="03050602040202020205" pitchFamily="66" charset="77"/>
              </a:rPr>
              <a:t>la legge applicabile e il foro competente.</a:t>
            </a:r>
            <a:endParaRPr lang="it-IT" sz="2000" dirty="0">
              <a:latin typeface="Chalkboard" panose="03050602040202020205" pitchFamily="66" charset="77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3DEC915-7207-8C87-538D-A2E27D7D740E}"/>
              </a:ext>
            </a:extLst>
          </p:cNvPr>
          <p:cNvSpPr txBox="1"/>
          <p:nvPr/>
        </p:nvSpPr>
        <p:spPr>
          <a:xfrm>
            <a:off x="6276622" y="1569156"/>
            <a:ext cx="2388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Lucida Calligraphy" panose="03010101010101010101" pitchFamily="66" charset="77"/>
              </a:rPr>
              <a:t>Ad esempio…</a:t>
            </a:r>
          </a:p>
        </p:txBody>
      </p:sp>
    </p:spTree>
    <p:extLst>
      <p:ext uri="{BB962C8B-B14F-4D97-AF65-F5344CB8AC3E}">
        <p14:creationId xmlns:p14="http://schemas.microsoft.com/office/powerpoint/2010/main" val="23938287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C5A08D4-44A3-4F1F-8580-1E84ABC8A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210" y="320040"/>
            <a:ext cx="9208770" cy="1520190"/>
          </a:xfrm>
        </p:spPr>
        <p:txBody>
          <a:bodyPr>
            <a:normAutofit fontScale="90000"/>
          </a:bodyPr>
          <a:lstStyle/>
          <a:p>
            <a:r>
              <a:rPr lang="it-IT" b="1" dirty="0">
                <a:solidFill>
                  <a:srgbClr val="0070C0"/>
                </a:solidFill>
                <a:latin typeface="CHARTER ROMAN" panose="02040503050506020203" pitchFamily="18" charset="0"/>
              </a:rPr>
              <a:t>Autorità Garante della Concorrenza e del Mercato (Antitrust): il caso </a:t>
            </a:r>
            <a:r>
              <a:rPr lang="it-IT" b="1" dirty="0" err="1">
                <a:solidFill>
                  <a:srgbClr val="0070C0"/>
                </a:solidFill>
                <a:latin typeface="CHARTER ROMAN" panose="02040503050506020203" pitchFamily="18" charset="0"/>
              </a:rPr>
              <a:t>Tik</a:t>
            </a:r>
            <a:r>
              <a:rPr lang="it-IT" b="1" dirty="0">
                <a:solidFill>
                  <a:srgbClr val="0070C0"/>
                </a:solidFill>
                <a:latin typeface="CHARTER ROMAN" panose="02040503050506020203" pitchFamily="18" charset="0"/>
              </a:rPr>
              <a:t> </a:t>
            </a:r>
            <a:r>
              <a:rPr lang="it-IT" b="1" dirty="0" err="1">
                <a:solidFill>
                  <a:srgbClr val="0070C0"/>
                </a:solidFill>
                <a:latin typeface="CHARTER ROMAN" panose="02040503050506020203" pitchFamily="18" charset="0"/>
              </a:rPr>
              <a:t>Tok</a:t>
            </a:r>
            <a:br>
              <a:rPr lang="it-IT" b="1" dirty="0">
                <a:solidFill>
                  <a:srgbClr val="0070C0"/>
                </a:solidFill>
                <a:latin typeface="CHARTER ROMAN" panose="02040503050506020203" pitchFamily="18" charset="0"/>
              </a:rPr>
            </a:br>
            <a:r>
              <a:rPr lang="it-IT" sz="3600" b="1" dirty="0" err="1">
                <a:solidFill>
                  <a:srgbClr val="0070C0"/>
                </a:solidFill>
                <a:latin typeface="CHARTER ROMAN" panose="02040503050506020203" pitchFamily="18" charset="0"/>
              </a:rPr>
              <a:t>provv</a:t>
            </a:r>
            <a:r>
              <a:rPr lang="it-IT" sz="3600" b="1" dirty="0">
                <a:solidFill>
                  <a:srgbClr val="0070C0"/>
                </a:solidFill>
                <a:latin typeface="CHARTER ROMAN" panose="02040503050506020203" pitchFamily="18" charset="0"/>
              </a:rPr>
              <a:t>. 18 gennaio 2022</a:t>
            </a:r>
          </a:p>
        </p:txBody>
      </p:sp>
      <p:pic>
        <p:nvPicPr>
          <p:cNvPr id="3" name="Picture 2" descr="TikTok Series: i video a pagamento disponibili per molti più creator -  HDblog.it">
            <a:extLst>
              <a:ext uri="{FF2B5EF4-FFF2-40B4-BE49-F238E27FC236}">
                <a16:creationId xmlns:a16="http://schemas.microsoft.com/office/drawing/2014/main" id="{12FF9373-AAC9-2357-B010-B087454E9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6140" y="320040"/>
            <a:ext cx="2275840" cy="152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4FDB7B39-61E7-2EC5-0C38-F09E697559BA}"/>
              </a:ext>
            </a:extLst>
          </p:cNvPr>
          <p:cNvSpPr txBox="1"/>
          <p:nvPr/>
        </p:nvSpPr>
        <p:spPr>
          <a:xfrm>
            <a:off x="410210" y="2167473"/>
            <a:ext cx="74382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dirty="0">
                <a:latin typeface="Copperplate" panose="02000504000000020004" pitchFamily="2" charset="77"/>
              </a:rPr>
              <a:t>Oggetto di valutazione: </a:t>
            </a:r>
            <a:r>
              <a:rPr lang="it-IT" sz="2400" b="1" dirty="0">
                <a:solidFill>
                  <a:srgbClr val="FF0000"/>
                </a:solidFill>
                <a:latin typeface="Copperplate" panose="02000504000000020004" pitchFamily="2" charset="77"/>
              </a:rPr>
              <a:t>Condizioni di servizio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59B507E-D809-85B4-6B69-D35BE3461DE2}"/>
              </a:ext>
            </a:extLst>
          </p:cNvPr>
          <p:cNvSpPr txBox="1"/>
          <p:nvPr/>
        </p:nvSpPr>
        <p:spPr>
          <a:xfrm>
            <a:off x="435897" y="2797702"/>
            <a:ext cx="11756103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effectLst/>
                <a:latin typeface="Times New Roman" panose="02020603050405020304" pitchFamily="18" charset="0"/>
              </a:rPr>
              <a:t>C. </a:t>
            </a:r>
            <a:r>
              <a:rPr lang="it-IT" i="1" dirty="0">
                <a:effectLst/>
                <a:latin typeface="Times New Roman" panose="02020603050405020304" pitchFamily="18" charset="0"/>
              </a:rPr>
              <a:t>“Contenuti Generati dagli Utenti </a:t>
            </a:r>
            <a:endParaRPr lang="it-IT" dirty="0">
              <a:effectLst/>
              <a:latin typeface="Times New Roman" panose="02020603050405020304" pitchFamily="18" charset="0"/>
            </a:endParaRPr>
          </a:p>
          <a:p>
            <a:r>
              <a:rPr lang="it-IT" i="1" dirty="0">
                <a:effectLst/>
                <a:latin typeface="Times New Roman" panose="02020603050405020304" pitchFamily="18" charset="0"/>
              </a:rPr>
              <a:t>[…]…pubblicando il Contenuto Utente attraverso i Servizi voi concedete fin d’ora (i) a noi e alle nostre consociate, </a:t>
            </a:r>
          </a:p>
          <a:p>
            <a:r>
              <a:rPr lang="it-IT" i="1" dirty="0">
                <a:effectLst/>
                <a:latin typeface="Times New Roman" panose="02020603050405020304" pitchFamily="18" charset="0"/>
              </a:rPr>
              <a:t>agenti, prestatori di servizi, partner e terzi collegati una licenza incondizionata, irrevocabile, non esclusiva, libera da </a:t>
            </a:r>
          </a:p>
          <a:p>
            <a:r>
              <a:rPr lang="it-IT" i="1" dirty="0">
                <a:effectLst/>
                <a:latin typeface="Times New Roman" panose="02020603050405020304" pitchFamily="18" charset="0"/>
              </a:rPr>
              <a:t>royalty, integralmente trasferibile (anche per mezzo di sub-licenze), perpetua e universale di utilizzare, modificare, adattare, </a:t>
            </a:r>
          </a:p>
          <a:p>
            <a:r>
              <a:rPr lang="it-IT" i="1" dirty="0">
                <a:effectLst/>
                <a:latin typeface="Times New Roman" panose="02020603050405020304" pitchFamily="18" charset="0"/>
              </a:rPr>
              <a:t>riprodurre, ricavare opere derivate, pubblicare e/o trasmettere e/o distribuire e autorizzare altri utenti dei Servizi e altri </a:t>
            </a:r>
          </a:p>
          <a:p>
            <a:r>
              <a:rPr lang="it-IT" i="1" dirty="0">
                <a:effectLst/>
                <a:latin typeface="Times New Roman" panose="02020603050405020304" pitchFamily="18" charset="0"/>
              </a:rPr>
              <a:t>terzi a visualizzare, accedere, utilizzare, scaricare, modificare, adattare, riprodurre, ricavare opere derivate, pubblicare </a:t>
            </a:r>
          </a:p>
          <a:p>
            <a:r>
              <a:rPr lang="it-IT" i="1" dirty="0">
                <a:effectLst/>
                <a:latin typeface="Times New Roman" panose="02020603050405020304" pitchFamily="18" charset="0"/>
              </a:rPr>
              <a:t>e/o trasmettere il vostro Contenuto Utente in qualsiasi formato e su qualsiasi piattaforma, attualmente nota o che sarà </a:t>
            </a:r>
          </a:p>
          <a:p>
            <a:r>
              <a:rPr lang="it-IT" i="1" dirty="0">
                <a:effectLst/>
                <a:latin typeface="Times New Roman" panose="02020603050405020304" pitchFamily="18" charset="0"/>
              </a:rPr>
              <a:t>in seguito ideata; […] </a:t>
            </a:r>
            <a:endParaRPr lang="it-IT" dirty="0">
              <a:effectLst/>
              <a:latin typeface="Times New Roman" panose="02020603050405020304" pitchFamily="18" charset="0"/>
            </a:endParaRPr>
          </a:p>
          <a:p>
            <a:endParaRPr lang="it-IT" dirty="0">
              <a:effectLst/>
              <a:latin typeface="Times New Roman" panose="02020603050405020304" pitchFamily="18" charset="0"/>
            </a:endParaRPr>
          </a:p>
          <a:p>
            <a:r>
              <a:rPr lang="it-IT" i="1" dirty="0">
                <a:effectLst/>
                <a:latin typeface="Times New Roman" panose="02020603050405020304" pitchFamily="18" charset="0"/>
              </a:rPr>
              <a:t>Rinuncia ai Diritti sui Contenuti Utente. </a:t>
            </a:r>
            <a:endParaRPr lang="it-IT" dirty="0">
              <a:effectLst/>
              <a:latin typeface="Times New Roman" panose="02020603050405020304" pitchFamily="18" charset="0"/>
            </a:endParaRPr>
          </a:p>
          <a:p>
            <a:r>
              <a:rPr lang="it-IT" i="1" dirty="0">
                <a:effectLst/>
                <a:latin typeface="Times New Roman" panose="02020603050405020304" pitchFamily="18" charset="0"/>
              </a:rPr>
              <a:t>Pubblicando un Contenuto Utente sui o attraverso i Servizi voi rinunciate a qualsiasi diritto in materia di revisione </a:t>
            </a:r>
          </a:p>
          <a:p>
            <a:r>
              <a:rPr lang="it-IT" i="1" dirty="0">
                <a:effectLst/>
                <a:latin typeface="Times New Roman" panose="02020603050405020304" pitchFamily="18" charset="0"/>
              </a:rPr>
              <a:t>o approvazione preventiva di materiali di marketing o pubblicitari riguardanti tale Contenuto Utente.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051816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35A1681C-AAB7-D390-87A9-C4E6E286FB29}"/>
              </a:ext>
            </a:extLst>
          </p:cNvPr>
          <p:cNvSpPr txBox="1"/>
          <p:nvPr/>
        </p:nvSpPr>
        <p:spPr>
          <a:xfrm>
            <a:off x="398659" y="651510"/>
            <a:ext cx="1139468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effectLst/>
                <a:latin typeface="Times New Roman" panose="02020603050405020304" pitchFamily="18" charset="0"/>
              </a:rPr>
              <a:t>D. </a:t>
            </a:r>
            <a:r>
              <a:rPr lang="it-IT" dirty="0">
                <a:effectLst/>
                <a:latin typeface="Times New Roman" panose="02020603050405020304" pitchFamily="18" charset="0"/>
              </a:rPr>
              <a:t>“</a:t>
            </a:r>
            <a:r>
              <a:rPr lang="it-IT" i="1" dirty="0">
                <a:effectLst/>
                <a:latin typeface="Times New Roman" panose="02020603050405020304" pitchFamily="18" charset="0"/>
              </a:rPr>
              <a:t>Voi accettate di difendere, manlevare e mantenere indenne TikTok…[…]… da qualsivoglia e tutte le pretese, passività, </a:t>
            </a:r>
          </a:p>
          <a:p>
            <a:r>
              <a:rPr lang="it-IT" i="1" dirty="0">
                <a:effectLst/>
                <a:latin typeface="Times New Roman" panose="02020603050405020304" pitchFamily="18" charset="0"/>
              </a:rPr>
              <a:t>costi, danni, perdite e spese (inclusi, a titolo esemplificativo ma non esaustivo, onorari e spese legali) derivanti da, </a:t>
            </a:r>
          </a:p>
          <a:p>
            <a:r>
              <a:rPr lang="it-IT" i="1" dirty="0">
                <a:effectLst/>
                <a:latin typeface="Times New Roman" panose="02020603050405020304" pitchFamily="18" charset="0"/>
              </a:rPr>
              <a:t>ovvero relativi a, violazioni delle presenti Condizioni, vostre o di fruitori del vostro account per ciascuno dei Servizi […]</a:t>
            </a:r>
            <a:r>
              <a:rPr lang="it-IT" dirty="0">
                <a:effectLst/>
                <a:latin typeface="Times New Roman" panose="02020603050405020304" pitchFamily="18" charset="0"/>
              </a:rPr>
              <a:t>” </a:t>
            </a:r>
          </a:p>
          <a:p>
            <a:r>
              <a:rPr lang="it-IT" dirty="0">
                <a:effectLst/>
                <a:latin typeface="Times New Roman" panose="02020603050405020304" pitchFamily="18" charset="0"/>
              </a:rPr>
              <a:t>(Cfr. </a:t>
            </a:r>
            <a:r>
              <a:rPr lang="it-IT" b="1" dirty="0">
                <a:effectLst/>
                <a:latin typeface="Times New Roman" panose="02020603050405020304" pitchFamily="18" charset="0"/>
              </a:rPr>
              <a:t>10. Manleva</a:t>
            </a:r>
            <a:r>
              <a:rPr lang="it-IT" dirty="0">
                <a:effectLst/>
                <a:latin typeface="Times New Roman" panose="02020603050405020304" pitchFamily="18" charset="0"/>
              </a:rPr>
              <a:t>). </a:t>
            </a:r>
          </a:p>
          <a:p>
            <a:endParaRPr lang="it-IT" dirty="0">
              <a:latin typeface="Times New Roman" panose="02020603050405020304" pitchFamily="18" charset="0"/>
            </a:endParaRPr>
          </a:p>
          <a:p>
            <a:r>
              <a:rPr lang="it-IT" i="1" dirty="0">
                <a:effectLst/>
                <a:latin typeface="Times New Roman" panose="02020603050405020304" pitchFamily="18" charset="0"/>
              </a:rPr>
              <a:t>FATTO SALVO IL PARAGRAFO PRECEDENTE, NOI NON AVREMO NEI VOSTRI CONFRONTI ALCUNA </a:t>
            </a:r>
          </a:p>
          <a:p>
            <a:r>
              <a:rPr lang="it-IT" i="1" dirty="0">
                <a:effectLst/>
                <a:latin typeface="Times New Roman" panose="02020603050405020304" pitchFamily="18" charset="0"/>
              </a:rPr>
              <a:t>RESPONSABILITÁ DI NATURA CONTRATTUALE, EXTRA-CONTRATTUALE (NEANCHE PER NEGLIGENZA) </a:t>
            </a:r>
          </a:p>
          <a:p>
            <a:r>
              <a:rPr lang="it-IT" i="1" dirty="0">
                <a:effectLst/>
                <a:latin typeface="Times New Roman" panose="02020603050405020304" pitchFamily="18" charset="0"/>
              </a:rPr>
              <a:t>AI SENSI DI LEGGE O, DIVERSAMENTE, AI SENSI O IN RELAZIONE ALLE PRESENTI CONDIZIONI, </a:t>
            </a:r>
          </a:p>
          <a:p>
            <a:r>
              <a:rPr lang="it-IT" i="1" dirty="0">
                <a:effectLst/>
                <a:latin typeface="Times New Roman" panose="02020603050405020304" pitchFamily="18" charset="0"/>
              </a:rPr>
              <a:t>OVVERO ALLA PRESTAZIONE O RICEZIONE DEI SERVIZI PER: […] (IV) PERDITA DI DATI; […] </a:t>
            </a:r>
          </a:p>
          <a:p>
            <a:r>
              <a:rPr lang="it-IT" i="1" dirty="0">
                <a:effectLst/>
                <a:latin typeface="Times New Roman" panose="02020603050405020304" pitchFamily="18" charset="0"/>
              </a:rPr>
              <a:t>(VI) INTERRUZIONI DI ATTIVTÀ; (VIII) PERDITE INDIRETTE O CONSEQUENZIALI DI QUALSIASI NATURA. </a:t>
            </a:r>
          </a:p>
          <a:p>
            <a:endParaRPr lang="it-IT" i="1" dirty="0">
              <a:latin typeface="Times New Roman" panose="02020603050405020304" pitchFamily="18" charset="0"/>
            </a:endParaRPr>
          </a:p>
          <a:p>
            <a:r>
              <a:rPr lang="it-IT" b="1" dirty="0">
                <a:effectLst/>
                <a:latin typeface="Times New Roman" panose="02020603050405020304" pitchFamily="18" charset="0"/>
              </a:rPr>
              <a:t>E. </a:t>
            </a:r>
            <a:r>
              <a:rPr lang="it-IT" dirty="0">
                <a:effectLst/>
                <a:latin typeface="Times New Roman" panose="02020603050405020304" pitchFamily="18" charset="0"/>
              </a:rPr>
              <a:t>“</a:t>
            </a:r>
            <a:r>
              <a:rPr lang="it-IT" i="1" dirty="0">
                <a:effectLst/>
                <a:latin typeface="Times New Roman" panose="02020603050405020304" pitchFamily="18" charset="0"/>
              </a:rPr>
              <a:t>Residenti all’interno del SEE e in Svizzera. Le presenti Condizioni ed eventuali controversie o pretese (incluse </a:t>
            </a:r>
          </a:p>
          <a:p>
            <a:r>
              <a:rPr lang="it-IT" i="1" dirty="0">
                <a:effectLst/>
                <a:latin typeface="Times New Roman" panose="02020603050405020304" pitchFamily="18" charset="0"/>
              </a:rPr>
              <a:t>quelle di natura extra-contrattuale), derivanti da, ovvero relative all’oggetto delle stesse, sono regolate dal diritto </a:t>
            </a:r>
          </a:p>
          <a:p>
            <a:r>
              <a:rPr lang="it-IT" i="1" dirty="0">
                <a:effectLst/>
                <a:latin typeface="Times New Roman" panose="02020603050405020304" pitchFamily="18" charset="0"/>
              </a:rPr>
              <a:t>irlandese, fatte salve esclusivamente eventuali leggi inderogabili del vostro paese di residenza..[…]…</a:t>
            </a:r>
          </a:p>
          <a:p>
            <a:r>
              <a:rPr lang="it-IT" i="1" dirty="0">
                <a:effectLst/>
                <a:latin typeface="Times New Roman" panose="02020603050405020304" pitchFamily="18" charset="0"/>
              </a:rPr>
              <a:t>Voi e TikTok convenite che la competenza non esclusiva per la definizione di controversie o pretese derivanti da, </a:t>
            </a:r>
          </a:p>
          <a:p>
            <a:r>
              <a:rPr lang="it-IT" i="1" dirty="0">
                <a:effectLst/>
                <a:latin typeface="Times New Roman" panose="02020603050405020304" pitchFamily="18" charset="0"/>
              </a:rPr>
              <a:t>ovvero relative alle Condizioni o all’oggetto o formazione delle stesse, sia rimessa in via non esclusiva ai tribunali </a:t>
            </a:r>
          </a:p>
          <a:p>
            <a:r>
              <a:rPr lang="it-IT" i="1" dirty="0">
                <a:effectLst/>
                <a:latin typeface="Times New Roman" panose="02020603050405020304" pitchFamily="18" charset="0"/>
              </a:rPr>
              <a:t>irlandesi, fatte salve unicamente eventuali leggi inderogabili del vostro paese di residenza ovvero disposizioni sulla </a:t>
            </a:r>
          </a:p>
          <a:p>
            <a:r>
              <a:rPr lang="it-IT" i="1" dirty="0">
                <a:effectLst/>
                <a:latin typeface="Times New Roman" panose="02020603050405020304" pitchFamily="18" charset="0"/>
              </a:rPr>
              <a:t>scelta del foro che non possano essere modificate per contratto. […]</a:t>
            </a:r>
            <a:r>
              <a:rPr lang="it-IT" dirty="0">
                <a:effectLst/>
                <a:latin typeface="Times New Roman" panose="02020603050405020304" pitchFamily="18" charset="0"/>
              </a:rPr>
              <a:t>”.</a:t>
            </a:r>
            <a:endParaRPr lang="it-IT" dirty="0">
              <a:latin typeface="Times New Roman" panose="02020603050405020304" pitchFamily="18" charset="0"/>
            </a:endParaRPr>
          </a:p>
          <a:p>
            <a:r>
              <a:rPr lang="it-IT" dirty="0">
                <a:effectLst/>
                <a:latin typeface="Times New Roman" panose="02020603050405020304" pitchFamily="18" charset="0"/>
              </a:rPr>
              <a:t>Cfr. </a:t>
            </a:r>
            <a:r>
              <a:rPr lang="it-IT" b="1" dirty="0">
                <a:effectLst/>
                <a:latin typeface="Times New Roman" panose="02020603050405020304" pitchFamily="18" charset="0"/>
              </a:rPr>
              <a:t>13. Altre Condizioni - Legge applicabile e foro competente</a:t>
            </a:r>
            <a:r>
              <a:rPr lang="it-IT" dirty="0">
                <a:effectLst/>
                <a:latin typeface="Times New Roman" panose="02020603050405020304" pitchFamily="18" charset="0"/>
              </a:rPr>
              <a:t>). </a:t>
            </a:r>
          </a:p>
        </p:txBody>
      </p:sp>
    </p:spTree>
    <p:extLst>
      <p:ext uri="{BB962C8B-B14F-4D97-AF65-F5344CB8AC3E}">
        <p14:creationId xmlns:p14="http://schemas.microsoft.com/office/powerpoint/2010/main" val="6438045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6F0F88C-5582-BC16-D1F2-32E500614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5015" y="719455"/>
            <a:ext cx="8141970" cy="1325563"/>
          </a:xfrm>
          <a:ln w="28575">
            <a:solidFill>
              <a:srgbClr val="0070C0"/>
            </a:solidFill>
          </a:ln>
        </p:spPr>
        <p:txBody>
          <a:bodyPr/>
          <a:lstStyle/>
          <a:p>
            <a:pPr algn="ctr"/>
            <a:r>
              <a:rPr lang="it-IT" b="1" dirty="0">
                <a:solidFill>
                  <a:srgbClr val="0070C0"/>
                </a:solidFill>
                <a:latin typeface="Chalkboard" panose="03050602040202020205" pitchFamily="66" charset="77"/>
              </a:rPr>
              <a:t>Il sistema Claudette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B63D128-308B-EFC7-4596-7BB8267B448C}"/>
              </a:ext>
            </a:extLst>
          </p:cNvPr>
          <p:cNvSpPr txBox="1"/>
          <p:nvPr/>
        </p:nvSpPr>
        <p:spPr>
          <a:xfrm>
            <a:off x="1003750" y="2551837"/>
            <a:ext cx="1041983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b="0" i="0" u="none" strike="noStrike" dirty="0">
                <a:solidFill>
                  <a:srgbClr val="616161"/>
                </a:solidFill>
                <a:effectLst/>
                <a:latin typeface="Roboto" panose="02000000000000000000" pitchFamily="2" charset="0"/>
              </a:rPr>
              <a:t>Sistema «</a:t>
            </a:r>
            <a:r>
              <a:rPr lang="it-IT" sz="2000" b="1" i="0" u="none" strike="noStrike" dirty="0" err="1">
                <a:solidFill>
                  <a:srgbClr val="616161"/>
                </a:solidFill>
                <a:effectLst/>
                <a:latin typeface="Roboto" panose="02000000000000000000" pitchFamily="2" charset="0"/>
              </a:rPr>
              <a:t>automated</a:t>
            </a:r>
            <a:r>
              <a:rPr lang="it-IT" sz="2000" b="1" i="0" u="none" strike="noStrike" dirty="0">
                <a:solidFill>
                  <a:srgbClr val="61616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it-IT" sz="2000" b="1" i="0" u="none" strike="noStrike" dirty="0" err="1">
                <a:solidFill>
                  <a:srgbClr val="616161"/>
                </a:solidFill>
                <a:effectLst/>
                <a:latin typeface="Roboto" panose="02000000000000000000" pitchFamily="2" charset="0"/>
              </a:rPr>
              <a:t>CLAUseDETecTEr</a:t>
            </a:r>
            <a:r>
              <a:rPr lang="it-IT" sz="2000" b="0" i="0" u="none" strike="noStrike" dirty="0">
                <a:solidFill>
                  <a:srgbClr val="616161"/>
                </a:solidFill>
                <a:effectLst/>
                <a:latin typeface="Roboto" panose="02000000000000000000" pitchFamily="2" charset="0"/>
              </a:rPr>
              <a:t>», sviluppato nell’ambito di un progetto </a:t>
            </a:r>
          </a:p>
          <a:p>
            <a:pPr algn="ctr"/>
            <a:r>
              <a:rPr lang="it-IT" sz="2000" b="0" i="0" u="none" strike="noStrike" dirty="0">
                <a:solidFill>
                  <a:srgbClr val="616161"/>
                </a:solidFill>
                <a:effectLst/>
                <a:latin typeface="Roboto" panose="02000000000000000000" pitchFamily="2" charset="0"/>
              </a:rPr>
              <a:t>di ricerca presso l’Istituto Universitario Europeo di Firenze. </a:t>
            </a:r>
          </a:p>
          <a:p>
            <a:pPr algn="ctr"/>
            <a:r>
              <a:rPr lang="it-IT" sz="2000" b="0" i="0" u="none" strike="noStrike" dirty="0">
                <a:solidFill>
                  <a:srgbClr val="616161"/>
                </a:solidFill>
                <a:effectLst/>
                <a:latin typeface="Roboto" panose="02000000000000000000" pitchFamily="2" charset="0"/>
              </a:rPr>
              <a:t>Claudette mostra come l’intelligenza artificiale possa giocare </a:t>
            </a:r>
            <a:r>
              <a:rPr lang="it-IT" sz="2000" b="1" i="0" u="none" strike="noStrike" dirty="0">
                <a:solidFill>
                  <a:srgbClr val="616161"/>
                </a:solidFill>
                <a:effectLst/>
                <a:latin typeface="Roboto" panose="02000000000000000000" pitchFamily="2" charset="0"/>
              </a:rPr>
              <a:t>un ruolo chiave </a:t>
            </a:r>
          </a:p>
          <a:p>
            <a:pPr algn="ctr"/>
            <a:r>
              <a:rPr lang="it-IT" sz="2000" b="1" i="0" u="none" strike="noStrike" dirty="0">
                <a:solidFill>
                  <a:srgbClr val="616161"/>
                </a:solidFill>
                <a:effectLst/>
                <a:latin typeface="Roboto" panose="02000000000000000000" pitchFamily="2" charset="0"/>
              </a:rPr>
              <a:t>nell’ aiutare la società civile a vigilare sulle pratiche adottate nel mercato</a:t>
            </a:r>
            <a:r>
              <a:rPr lang="it-IT" sz="2000" b="0" i="0" u="none" strike="noStrike" dirty="0">
                <a:solidFill>
                  <a:srgbClr val="616161"/>
                </a:solidFill>
                <a:effectLst/>
                <a:latin typeface="Roboto" panose="02000000000000000000" pitchFamily="2" charset="0"/>
              </a:rPr>
              <a:t>,</a:t>
            </a:r>
          </a:p>
          <a:p>
            <a:pPr algn="ctr"/>
            <a:r>
              <a:rPr lang="it-IT" sz="2000" b="0" i="0" u="none" strike="noStrike" dirty="0">
                <a:solidFill>
                  <a:srgbClr val="616161"/>
                </a:solidFill>
                <a:effectLst/>
                <a:latin typeface="Roboto" panose="02000000000000000000" pitchFamily="2" charset="0"/>
              </a:rPr>
              <a:t>monitorandone la conformità alle leggi, aumentando l’efficienza delle attività di organismi </a:t>
            </a:r>
          </a:p>
          <a:p>
            <a:pPr algn="ctr"/>
            <a:r>
              <a:rPr lang="it-IT" sz="2000" b="0" i="0" u="none" strike="noStrike" dirty="0">
                <a:solidFill>
                  <a:srgbClr val="616161"/>
                </a:solidFill>
                <a:effectLst/>
                <a:latin typeface="Roboto" panose="02000000000000000000" pitchFamily="2" charset="0"/>
              </a:rPr>
              <a:t>e autorità di controllo, e responsabilizzando al tempo stesso cittadini e consumatori.</a:t>
            </a:r>
            <a:endParaRPr lang="it-IT" sz="2000" dirty="0"/>
          </a:p>
        </p:txBody>
      </p:sp>
      <p:sp>
        <p:nvSpPr>
          <p:cNvPr id="3" name="Freccia destra 2">
            <a:extLst>
              <a:ext uri="{FF2B5EF4-FFF2-40B4-BE49-F238E27FC236}">
                <a16:creationId xmlns:a16="http://schemas.microsoft.com/office/drawing/2014/main" id="{FE76D161-4AA2-1DE7-DD90-F4854E9D3FF3}"/>
              </a:ext>
            </a:extLst>
          </p:cNvPr>
          <p:cNvSpPr/>
          <p:nvPr/>
        </p:nvSpPr>
        <p:spPr>
          <a:xfrm>
            <a:off x="1062990" y="5106531"/>
            <a:ext cx="1245870" cy="92583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E7CC5C3-DEB2-6279-A4DE-BF76518FD662}"/>
              </a:ext>
            </a:extLst>
          </p:cNvPr>
          <p:cNvSpPr txBox="1"/>
          <p:nvPr/>
        </p:nvSpPr>
        <p:spPr>
          <a:xfrm>
            <a:off x="2560320" y="5109031"/>
            <a:ext cx="88854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0" i="0" u="none" strike="noStrike" dirty="0">
                <a:solidFill>
                  <a:srgbClr val="1F1F1F"/>
                </a:solidFill>
                <a:effectLst/>
                <a:latin typeface="Google Sans"/>
              </a:rPr>
              <a:t>ha come obiettivo l'applicazione di metodi di apprendimento automatico (</a:t>
            </a:r>
            <a:r>
              <a:rPr lang="it-IT" b="0" i="1" u="none" strike="noStrike" dirty="0">
                <a:solidFill>
                  <a:srgbClr val="1F1F1F"/>
                </a:solidFill>
                <a:effectLst/>
                <a:latin typeface="Google Sans"/>
              </a:rPr>
              <a:t>machine learning</a:t>
            </a:r>
            <a:r>
              <a:rPr lang="it-IT" b="0" i="0" u="none" strike="noStrike" dirty="0">
                <a:solidFill>
                  <a:srgbClr val="1F1F1F"/>
                </a:solidFill>
                <a:effectLst/>
                <a:latin typeface="Google Sans"/>
              </a:rPr>
              <a:t>) </a:t>
            </a:r>
          </a:p>
          <a:p>
            <a:r>
              <a:rPr lang="it-IT" b="0" i="0" u="none" strike="noStrike" dirty="0">
                <a:solidFill>
                  <a:srgbClr val="1F1F1F"/>
                </a:solidFill>
                <a:effectLst/>
                <a:latin typeface="Google Sans"/>
              </a:rPr>
              <a:t>per l'analisi giuridica di contratti </a:t>
            </a:r>
            <a:r>
              <a:rPr lang="it-IT" b="0" i="1" u="none" strike="noStrike" dirty="0">
                <a:solidFill>
                  <a:srgbClr val="1F1F1F"/>
                </a:solidFill>
                <a:effectLst/>
                <a:latin typeface="Google Sans"/>
              </a:rPr>
              <a:t>online</a:t>
            </a:r>
            <a:r>
              <a:rPr lang="it-IT" b="0" i="0" u="none" strike="noStrike" dirty="0">
                <a:solidFill>
                  <a:srgbClr val="1F1F1F"/>
                </a:solidFill>
                <a:effectLst/>
                <a:latin typeface="Google Sans"/>
              </a:rPr>
              <a:t> e informative privacy, al fine di identificare </a:t>
            </a:r>
          </a:p>
          <a:p>
            <a:r>
              <a:rPr lang="it-IT" b="0" i="0" u="none" strike="noStrike" dirty="0">
                <a:solidFill>
                  <a:srgbClr val="1F1F1F"/>
                </a:solidFill>
                <a:effectLst/>
                <a:latin typeface="Google Sans"/>
              </a:rPr>
              <a:t>e classificare le clausole (potenzialmente) vessatorie contenute in tali documenti.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60391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2A9AF63-0FA8-EB6F-FF5A-EEE172132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0696"/>
            <a:ext cx="10515600" cy="1325563"/>
          </a:xfrm>
        </p:spPr>
        <p:txBody>
          <a:bodyPr/>
          <a:lstStyle/>
          <a:p>
            <a:pPr algn="ctr"/>
            <a:r>
              <a:rPr lang="it-IT" dirty="0">
                <a:solidFill>
                  <a:srgbClr val="0070C0"/>
                </a:solidFill>
                <a:latin typeface="Chalkduster" panose="03050602040202020205" pitchFamily="66" charset="77"/>
              </a:rPr>
              <a:t>INTELLIGENZA ARTIFICIALE (IA)</a:t>
            </a:r>
          </a:p>
        </p:txBody>
      </p:sp>
      <p:pic>
        <p:nvPicPr>
          <p:cNvPr id="2050" name="Picture 2" descr="Studio Previti | L'impatto dell'Intelligenza artificiale ...">
            <a:extLst>
              <a:ext uri="{FF2B5EF4-FFF2-40B4-BE49-F238E27FC236}">
                <a16:creationId xmlns:a16="http://schemas.microsoft.com/office/drawing/2014/main" id="{0DD10C59-41CE-5B04-126E-77A99852A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92" y="3564146"/>
            <a:ext cx="4484150" cy="2981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B5B5FB4D-350A-C7E6-1E97-35B1F7B47717}"/>
              </a:ext>
            </a:extLst>
          </p:cNvPr>
          <p:cNvSpPr txBox="1"/>
          <p:nvPr/>
        </p:nvSpPr>
        <p:spPr>
          <a:xfrm>
            <a:off x="1029047" y="1712780"/>
            <a:ext cx="97225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it-IT" b="0" i="0" u="none" strike="noStrike" dirty="0">
                <a:effectLst/>
                <a:latin typeface="Roboto" panose="02000000000000000000" pitchFamily="2" charset="0"/>
              </a:rPr>
              <a:t>tecnologia informatica che rivoluziona il modo con cui l'uomo interagisce con la macchina,</a:t>
            </a:r>
          </a:p>
          <a:p>
            <a:r>
              <a:rPr lang="it-IT" b="0" i="0" u="none" strike="noStrike" dirty="0">
                <a:effectLst/>
                <a:latin typeface="Roboto" panose="02000000000000000000" pitchFamily="2" charset="0"/>
              </a:rPr>
              <a:t>     e le macchine tra di loro.</a:t>
            </a:r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84C1A92-2118-5238-07A3-DC11A1AD459C}"/>
              </a:ext>
            </a:extLst>
          </p:cNvPr>
          <p:cNvSpPr txBox="1"/>
          <p:nvPr/>
        </p:nvSpPr>
        <p:spPr>
          <a:xfrm>
            <a:off x="1029047" y="2370525"/>
            <a:ext cx="109039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it-IT" b="0" i="0" u="none" strike="noStrike" dirty="0">
                <a:effectLst/>
                <a:latin typeface="Roboto" panose="02000000000000000000" pitchFamily="2" charset="0"/>
              </a:rPr>
              <a:t>processo attraverso cui le macchine e i sistemi informatici  simulano i processi di intelligenza umana. </a:t>
            </a:r>
          </a:p>
          <a:p>
            <a:r>
              <a:rPr lang="it-IT" b="0" i="0" u="none" strike="noStrike" dirty="0">
                <a:effectLst/>
                <a:latin typeface="Roboto" panose="02000000000000000000" pitchFamily="2" charset="0"/>
              </a:rPr>
              <a:t>     Le applicazioni specifiche dell'IA includono sistemi come l'elaborazione del linguaggio naturale, </a:t>
            </a:r>
          </a:p>
          <a:p>
            <a:r>
              <a:rPr lang="it-IT" b="0" i="0" u="none" strike="noStrike" dirty="0">
                <a:effectLst/>
                <a:latin typeface="Roboto" panose="02000000000000000000" pitchFamily="2" charset="0"/>
              </a:rPr>
              <a:t>     il riconoscimento vocale e la visione artificiale.</a:t>
            </a:r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97E0DFC-424E-80AE-B253-2509D503E943}"/>
              </a:ext>
            </a:extLst>
          </p:cNvPr>
          <p:cNvSpPr txBox="1"/>
          <p:nvPr/>
        </p:nvSpPr>
        <p:spPr>
          <a:xfrm>
            <a:off x="5397583" y="4233861"/>
            <a:ext cx="63482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dirty="0">
                <a:latin typeface="Candara" panose="020E0502030303020204" pitchFamily="34" charset="0"/>
              </a:rPr>
              <a:t>In definitiva, si sviluppano «</a:t>
            </a:r>
            <a:r>
              <a:rPr lang="it-IT" sz="2000" b="1" dirty="0">
                <a:latin typeface="Candara" panose="020E0502030303020204" pitchFamily="34" charset="0"/>
              </a:rPr>
              <a:t>macchine</a:t>
            </a:r>
            <a:r>
              <a:rPr lang="it-IT" sz="2000" dirty="0">
                <a:latin typeface="Candara" panose="020E0502030303020204" pitchFamily="34" charset="0"/>
              </a:rPr>
              <a:t>» dotate di capacità </a:t>
            </a:r>
          </a:p>
          <a:p>
            <a:pPr algn="ctr"/>
            <a:r>
              <a:rPr lang="it-IT" sz="2000" dirty="0">
                <a:latin typeface="Candara" panose="020E0502030303020204" pitchFamily="34" charset="0"/>
              </a:rPr>
              <a:t>di apprendimento automatico e di adattamento</a:t>
            </a:r>
          </a:p>
          <a:p>
            <a:pPr algn="ctr"/>
            <a:r>
              <a:rPr lang="it-IT" sz="2000" dirty="0">
                <a:latin typeface="Candara" panose="020E0502030303020204" pitchFamily="34" charset="0"/>
              </a:rPr>
              <a:t>ispirate ai modelli di apprendimento umani.</a:t>
            </a:r>
          </a:p>
        </p:txBody>
      </p:sp>
    </p:spTree>
    <p:extLst>
      <p:ext uri="{BB962C8B-B14F-4D97-AF65-F5344CB8AC3E}">
        <p14:creationId xmlns:p14="http://schemas.microsoft.com/office/powerpoint/2010/main" val="31865270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978724-B5E6-F3E3-3169-ABD81154F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480060"/>
            <a:ext cx="7025640" cy="1210628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it-IT" dirty="0">
                <a:solidFill>
                  <a:srgbClr val="0070C0"/>
                </a:solidFill>
                <a:latin typeface="Britannic Bold" panose="020B0903060703020204" pitchFamily="34" charset="77"/>
              </a:rPr>
              <a:t>Regolamento europeo su IA</a:t>
            </a:r>
          </a:p>
        </p:txBody>
      </p:sp>
      <p:pic>
        <p:nvPicPr>
          <p:cNvPr id="4098" name="Picture 2" descr="Un uomo affronta una figura generata dal computer con un linguaggio di programmazione sullo sfondo">
            <a:extLst>
              <a:ext uri="{FF2B5EF4-FFF2-40B4-BE49-F238E27FC236}">
                <a16:creationId xmlns:a16="http://schemas.microsoft.com/office/drawing/2014/main" id="{38F3DC9C-7D12-2E50-82B1-FCE7DF059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159" y="3050446"/>
            <a:ext cx="4995862" cy="332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7BCE9A8A-7D56-146C-32C2-1AFC8B428EE2}"/>
              </a:ext>
            </a:extLst>
          </p:cNvPr>
          <p:cNvSpPr txBox="1"/>
          <p:nvPr/>
        </p:nvSpPr>
        <p:spPr>
          <a:xfrm>
            <a:off x="472440" y="2034540"/>
            <a:ext cx="1095684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0" i="1" u="none" strike="noStrike" dirty="0">
                <a:solidFill>
                  <a:srgbClr val="000000"/>
                </a:solidFill>
                <a:effectLst/>
                <a:latin typeface="Merriweather" panose="020F0502020204030204" pitchFamily="34" charset="0"/>
              </a:rPr>
              <a:t>Con il voto del 13 marzo 2024, </a:t>
            </a:r>
            <a:r>
              <a:rPr lang="it-IT" b="1" i="1" u="none" strike="noStrike" dirty="0">
                <a:solidFill>
                  <a:srgbClr val="000000"/>
                </a:solidFill>
                <a:effectLst/>
                <a:latin typeface="Merriweather" panose="020F0502020204030204" pitchFamily="34" charset="0"/>
              </a:rPr>
              <a:t>l’Unione europea è la prima al mondo a regolamentare</a:t>
            </a:r>
            <a:r>
              <a:rPr lang="it-IT" b="0" i="1" u="none" strike="noStrike" dirty="0">
                <a:solidFill>
                  <a:srgbClr val="000000"/>
                </a:solidFill>
                <a:effectLst/>
                <a:latin typeface="Merriweather" panose="020F0502020204030204" pitchFamily="34" charset="0"/>
              </a:rPr>
              <a:t> la rivoluzione</a:t>
            </a:r>
          </a:p>
          <a:p>
            <a:r>
              <a:rPr lang="it-IT" b="0" i="1" u="none" strike="noStrike" dirty="0">
                <a:solidFill>
                  <a:srgbClr val="000000"/>
                </a:solidFill>
                <a:effectLst/>
                <a:latin typeface="Merriweather" panose="020F0502020204030204" pitchFamily="34" charset="0"/>
              </a:rPr>
              <a:t>dirompente dell’intelligenza artificiale, </a:t>
            </a:r>
          </a:p>
          <a:p>
            <a:r>
              <a:rPr lang="it-IT" b="0" i="1" u="none" strike="noStrike" dirty="0">
                <a:solidFill>
                  <a:srgbClr val="000000"/>
                </a:solidFill>
                <a:effectLst/>
                <a:latin typeface="Merriweather" panose="020F0502020204030204" pitchFamily="34" charset="0"/>
              </a:rPr>
              <a:t>diventando apripista e pioniera nella tecnologia </a:t>
            </a:r>
          </a:p>
          <a:p>
            <a:r>
              <a:rPr lang="it-IT" b="0" i="1" u="none" strike="noStrike" dirty="0">
                <a:solidFill>
                  <a:srgbClr val="000000"/>
                </a:solidFill>
                <a:effectLst/>
                <a:latin typeface="Merriweather" panose="020F0502020204030204" pitchFamily="34" charset="0"/>
              </a:rPr>
              <a:t>che oggi promette di cambiare per sempre </a:t>
            </a:r>
          </a:p>
          <a:p>
            <a:r>
              <a:rPr lang="it-IT" b="0" i="1" u="none" strike="noStrike" dirty="0">
                <a:solidFill>
                  <a:srgbClr val="000000"/>
                </a:solidFill>
                <a:effectLst/>
                <a:latin typeface="Merriweather" panose="020F0502020204030204" pitchFamily="34" charset="0"/>
              </a:rPr>
              <a:t>la vita di tutti noi. </a:t>
            </a:r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E0824C6-3AEB-6DEE-74B9-FCE742680B19}"/>
              </a:ext>
            </a:extLst>
          </p:cNvPr>
          <p:cNvSpPr txBox="1"/>
          <p:nvPr/>
        </p:nvSpPr>
        <p:spPr>
          <a:xfrm>
            <a:off x="876675" y="3855720"/>
            <a:ext cx="531324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t">
              <a:buFont typeface="Arial" panose="020B0604020202020204" pitchFamily="34" charset="0"/>
              <a:buChar char="•"/>
            </a:pPr>
            <a:r>
              <a:rPr lang="it-IT" b="0" i="0" u="none" strike="noStrike" dirty="0">
                <a:solidFill>
                  <a:srgbClr val="505154"/>
                </a:solidFill>
                <a:effectLst/>
                <a:latin typeface="inherit"/>
              </a:rPr>
              <a:t> Garanzie per i sistemi di intelligenza artificiale </a:t>
            </a:r>
          </a:p>
          <a:p>
            <a:pPr algn="l" fontAlgn="t"/>
            <a:r>
              <a:rPr lang="it-IT" dirty="0">
                <a:solidFill>
                  <a:srgbClr val="505154"/>
                </a:solidFill>
                <a:latin typeface="inherit"/>
              </a:rPr>
              <a:t>   </a:t>
            </a:r>
            <a:r>
              <a:rPr lang="it-IT" b="0" i="0" u="none" strike="noStrike" dirty="0">
                <a:solidFill>
                  <a:srgbClr val="505154"/>
                </a:solidFill>
                <a:effectLst/>
                <a:latin typeface="inherit"/>
              </a:rPr>
              <a:t>usati per finalità generali</a:t>
            </a:r>
          </a:p>
          <a:p>
            <a:pPr algn="l" fontAlgn="t">
              <a:buFont typeface="Arial" panose="020B0604020202020204" pitchFamily="34" charset="0"/>
              <a:buChar char="•"/>
            </a:pPr>
            <a:r>
              <a:rPr lang="it-IT" b="0" i="0" u="none" strike="noStrike" dirty="0">
                <a:solidFill>
                  <a:srgbClr val="505154"/>
                </a:solidFill>
                <a:effectLst/>
                <a:latin typeface="inherit"/>
              </a:rPr>
              <a:t> Limiti all'uso dei sistemi di identificazione biometrica </a:t>
            </a:r>
          </a:p>
          <a:p>
            <a:pPr algn="l" fontAlgn="t"/>
            <a:r>
              <a:rPr lang="it-IT" dirty="0">
                <a:solidFill>
                  <a:srgbClr val="505154"/>
                </a:solidFill>
                <a:latin typeface="inherit"/>
              </a:rPr>
              <a:t>   </a:t>
            </a:r>
            <a:r>
              <a:rPr lang="it-IT" b="0" i="0" u="none" strike="noStrike" dirty="0">
                <a:solidFill>
                  <a:srgbClr val="505154"/>
                </a:solidFill>
                <a:effectLst/>
                <a:latin typeface="inherit"/>
              </a:rPr>
              <a:t>da parte delle forze dell'ordine</a:t>
            </a:r>
          </a:p>
          <a:p>
            <a:pPr algn="l" fontAlgn="t">
              <a:buFont typeface="Arial" panose="020B0604020202020204" pitchFamily="34" charset="0"/>
              <a:buChar char="•"/>
            </a:pPr>
            <a:r>
              <a:rPr lang="it-IT" b="0" i="0" u="none" strike="noStrike" dirty="0">
                <a:solidFill>
                  <a:srgbClr val="505154"/>
                </a:solidFill>
                <a:effectLst/>
                <a:latin typeface="inherit"/>
              </a:rPr>
              <a:t> No a sistemi di credito sociale, o per manipolare </a:t>
            </a:r>
          </a:p>
          <a:p>
            <a:pPr algn="l" fontAlgn="t"/>
            <a:r>
              <a:rPr lang="it-IT" dirty="0">
                <a:solidFill>
                  <a:srgbClr val="505154"/>
                </a:solidFill>
                <a:latin typeface="inherit"/>
              </a:rPr>
              <a:t>   </a:t>
            </a:r>
            <a:r>
              <a:rPr lang="it-IT" b="0" i="0" u="none" strike="noStrike" dirty="0">
                <a:solidFill>
                  <a:srgbClr val="505154"/>
                </a:solidFill>
                <a:effectLst/>
                <a:latin typeface="inherit"/>
              </a:rPr>
              <a:t>e sfruttare le vulnerabilità degli utenti </a:t>
            </a:r>
          </a:p>
          <a:p>
            <a:pPr algn="l" fontAlgn="t">
              <a:buFont typeface="Arial" panose="020B0604020202020204" pitchFamily="34" charset="0"/>
              <a:buChar char="•"/>
            </a:pPr>
            <a:r>
              <a:rPr lang="it-IT" b="0" i="0" u="none" strike="noStrike" dirty="0">
                <a:solidFill>
                  <a:srgbClr val="505154"/>
                </a:solidFill>
                <a:effectLst/>
                <a:latin typeface="inherit"/>
              </a:rPr>
              <a:t> I consumatori avranno diritto a presentare reclami </a:t>
            </a:r>
          </a:p>
          <a:p>
            <a:pPr algn="l" fontAlgn="t"/>
            <a:r>
              <a:rPr lang="it-IT" dirty="0">
                <a:solidFill>
                  <a:srgbClr val="505154"/>
                </a:solidFill>
                <a:latin typeface="inherit"/>
              </a:rPr>
              <a:t>   </a:t>
            </a:r>
            <a:r>
              <a:rPr lang="it-IT" b="0" i="0" u="none" strike="noStrike" dirty="0">
                <a:solidFill>
                  <a:srgbClr val="505154"/>
                </a:solidFill>
                <a:effectLst/>
                <a:latin typeface="inherit"/>
              </a:rPr>
              <a:t>e ricevere spiegazioni rilevanti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268829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4608186-053A-AC09-0459-F776AE231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4945" y="263472"/>
            <a:ext cx="9262110" cy="1231369"/>
          </a:xfrm>
        </p:spPr>
        <p:txBody>
          <a:bodyPr>
            <a:normAutofit/>
          </a:bodyPr>
          <a:lstStyle/>
          <a:p>
            <a:pPr algn="ctr"/>
            <a:r>
              <a:rPr lang="it-IT" sz="6000" b="1" dirty="0">
                <a:solidFill>
                  <a:srgbClr val="0070C0"/>
                </a:solidFill>
                <a:latin typeface="Chalkduster" panose="03050602040202020205" pitchFamily="66" charset="77"/>
              </a:rPr>
              <a:t>UOMO VS MACCHINA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735DAFB-A895-2E57-9FC8-D94AE1CEABFB}"/>
              </a:ext>
            </a:extLst>
          </p:cNvPr>
          <p:cNvSpPr txBox="1"/>
          <p:nvPr/>
        </p:nvSpPr>
        <p:spPr>
          <a:xfrm>
            <a:off x="2074444" y="1940736"/>
            <a:ext cx="69156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dirty="0">
                <a:latin typeface="Lucida Calligraphy" panose="03010101010101010101" pitchFamily="66" charset="77"/>
              </a:rPr>
              <a:t>La tecnologia dell’Intelligenza Artificiale</a:t>
            </a:r>
          </a:p>
          <a:p>
            <a:pPr algn="ctr"/>
            <a:r>
              <a:rPr lang="it-IT" sz="2400" dirty="0">
                <a:latin typeface="Lucida Calligraphy" panose="03010101010101010101" pitchFamily="66" charset="77"/>
              </a:rPr>
              <a:t>è una minaccia o una opportunità</a:t>
            </a:r>
          </a:p>
        </p:txBody>
      </p:sp>
      <p:pic>
        <p:nvPicPr>
          <p:cNvPr id="4098" name="Picture 2" descr="Metaverso: quali sono i nuovi mondi legati allo sviluppo delle tecnologie">
            <a:extLst>
              <a:ext uri="{FF2B5EF4-FFF2-40B4-BE49-F238E27FC236}">
                <a16:creationId xmlns:a16="http://schemas.microsoft.com/office/drawing/2014/main" id="{0D89542B-77BE-8303-C5AE-29761DFC5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720" y="3429000"/>
            <a:ext cx="5074920" cy="2854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Uomo vs robot Immagini Vettoriali Stock - Alamy">
            <a:extLst>
              <a:ext uri="{FF2B5EF4-FFF2-40B4-BE49-F238E27FC236}">
                <a16:creationId xmlns:a16="http://schemas.microsoft.com/office/drawing/2014/main" id="{D203A4A1-110F-664E-9ACE-F07DDBA8A9B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" name="AutoShape 6" descr="Uomo vs robot Immagini Vettoriali Stock - Alamy">
            <a:extLst>
              <a:ext uri="{FF2B5EF4-FFF2-40B4-BE49-F238E27FC236}">
                <a16:creationId xmlns:a16="http://schemas.microsoft.com/office/drawing/2014/main" id="{0617D1CB-D500-6E16-3D7E-AF1A783A6BB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4104" name="Picture 8" descr="Uomo e un robot tenendo le mani o il braccio di wrestling - macchina vs  umano Foto stock - Alamy">
            <a:extLst>
              <a:ext uri="{FF2B5EF4-FFF2-40B4-BE49-F238E27FC236}">
                <a16:creationId xmlns:a16="http://schemas.microsoft.com/office/drawing/2014/main" id="{03808D1F-3F0F-C88B-4A66-AC0B12FBE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480" y="3246982"/>
            <a:ext cx="3731799" cy="321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58233B5F-5BDD-40CF-A46C-9402CEF06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0119" y="1473204"/>
            <a:ext cx="1874521" cy="187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779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791649F-5EE6-09FF-F162-542B3B0D2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811848"/>
            <a:ext cx="5257800" cy="1073150"/>
          </a:xfrm>
        </p:spPr>
        <p:txBody>
          <a:bodyPr>
            <a:noAutofit/>
          </a:bodyPr>
          <a:lstStyle/>
          <a:p>
            <a:r>
              <a:rPr lang="it-IT" sz="4800" b="1" dirty="0">
                <a:solidFill>
                  <a:srgbClr val="0070C0"/>
                </a:solidFill>
                <a:latin typeface="Chalkboard" panose="03050602040202020205" pitchFamily="66" charset="77"/>
              </a:rPr>
              <a:t>Un po’ di storia: </a:t>
            </a:r>
            <a:br>
              <a:rPr lang="it-IT" sz="4800" b="1" dirty="0">
                <a:solidFill>
                  <a:srgbClr val="0070C0"/>
                </a:solidFill>
                <a:latin typeface="Chalkboard" panose="03050602040202020205" pitchFamily="66" charset="77"/>
              </a:rPr>
            </a:br>
            <a:r>
              <a:rPr lang="it-IT" sz="4800" b="1" dirty="0">
                <a:solidFill>
                  <a:srgbClr val="0070C0"/>
                </a:solidFill>
                <a:latin typeface="Chalkboard" panose="03050602040202020205" pitchFamily="66" charset="77"/>
              </a:rPr>
              <a:t>le origini di IA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35D34E0-B602-9EF5-9B75-71AC8C122051}"/>
              </a:ext>
            </a:extLst>
          </p:cNvPr>
          <p:cNvSpPr txBox="1"/>
          <p:nvPr/>
        </p:nvSpPr>
        <p:spPr>
          <a:xfrm>
            <a:off x="750570" y="2743468"/>
            <a:ext cx="637822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È grazie a </a:t>
            </a:r>
            <a:r>
              <a:rPr lang="it-IT" sz="2000" b="1" dirty="0">
                <a:solidFill>
                  <a:srgbClr val="0070C0"/>
                </a:solidFill>
              </a:rPr>
              <a:t>Alan Turing </a:t>
            </a:r>
            <a:r>
              <a:rPr lang="it-IT" sz="2000" dirty="0"/>
              <a:t>(considerato uno dei padri dell’informatica moderna) che l’Intelligenza Artificiale ha iniziato a ricevere attenzioni da parte della comunità scientifica. </a:t>
            </a:r>
          </a:p>
          <a:p>
            <a:endParaRPr lang="it-IT" sz="2000" dirty="0"/>
          </a:p>
          <a:p>
            <a:r>
              <a:rPr lang="it-IT" sz="2000" dirty="0"/>
              <a:t>Infatti, all’interno dell’articolo “</a:t>
            </a:r>
            <a:r>
              <a:rPr lang="it-IT" sz="2000" i="1" dirty="0"/>
              <a:t>Computing </a:t>
            </a:r>
            <a:r>
              <a:rPr lang="it-IT" sz="2000" i="1" dirty="0" err="1"/>
              <a:t>machinery</a:t>
            </a:r>
            <a:r>
              <a:rPr lang="it-IT" sz="2000" i="1" dirty="0"/>
              <a:t> and intelligence</a:t>
            </a:r>
            <a:r>
              <a:rPr lang="it-IT" sz="2000" dirty="0"/>
              <a:t>” (1950), Turing aveva proposto un test, noto come “</a:t>
            </a:r>
            <a:r>
              <a:rPr lang="it-IT" sz="2000" b="1" dirty="0"/>
              <a:t>Test di Turing</a:t>
            </a:r>
            <a:r>
              <a:rPr lang="it-IT" sz="2000" dirty="0"/>
              <a:t>”, secondo il quale una macchina poteva essere considerata intelligente se il suo comportamento, osservato da un essere umano, fosse stato considerato non distinguibile da quello di una persona.</a:t>
            </a:r>
          </a:p>
        </p:txBody>
      </p:sp>
      <p:pic>
        <p:nvPicPr>
          <p:cNvPr id="1026" name="Picture 2" descr="I.—COMPUTING MACHINERY AND INTELLIGENCE : A.M Turing : Free Download,  Borrow, and Streaming : Internet Archive">
            <a:extLst>
              <a:ext uri="{FF2B5EF4-FFF2-40B4-BE49-F238E27FC236}">
                <a16:creationId xmlns:a16="http://schemas.microsoft.com/office/drawing/2014/main" id="{C2410A6D-0137-336D-008D-44876330F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697" y="3089981"/>
            <a:ext cx="2900545" cy="319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lan Turing - Le Biografie">
            <a:extLst>
              <a:ext uri="{FF2B5EF4-FFF2-40B4-BE49-F238E27FC236}">
                <a16:creationId xmlns:a16="http://schemas.microsoft.com/office/drawing/2014/main" id="{A912B6CA-0CAB-EAFC-62B9-54205136A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811848"/>
            <a:ext cx="3810000" cy="214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1FD07099-BEDC-BCCD-4428-51996E4E01F8}"/>
              </a:ext>
            </a:extLst>
          </p:cNvPr>
          <p:cNvSpPr txBox="1"/>
          <p:nvPr/>
        </p:nvSpPr>
        <p:spPr>
          <a:xfrm>
            <a:off x="8665342" y="6101834"/>
            <a:ext cx="2142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(The </a:t>
            </a:r>
            <a:r>
              <a:rPr lang="it-IT" dirty="0" err="1"/>
              <a:t>imitation</a:t>
            </a:r>
            <a:r>
              <a:rPr lang="it-IT" dirty="0"/>
              <a:t> game)</a:t>
            </a:r>
          </a:p>
        </p:txBody>
      </p:sp>
    </p:spTree>
    <p:extLst>
      <p:ext uri="{BB962C8B-B14F-4D97-AF65-F5344CB8AC3E}">
        <p14:creationId xmlns:p14="http://schemas.microsoft.com/office/powerpoint/2010/main" val="3683043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ohn Perry Barlow - Wikipedia">
            <a:extLst>
              <a:ext uri="{FF2B5EF4-FFF2-40B4-BE49-F238E27FC236}">
                <a16:creationId xmlns:a16="http://schemas.microsoft.com/office/drawing/2014/main" id="{6E3E9692-A08F-8CBA-7005-781625865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540" y="470916"/>
            <a:ext cx="3790950" cy="4329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5E9E5871-6CAA-B1BF-170D-C10D0980CC56}"/>
              </a:ext>
            </a:extLst>
          </p:cNvPr>
          <p:cNvSpPr txBox="1"/>
          <p:nvPr/>
        </p:nvSpPr>
        <p:spPr>
          <a:xfrm>
            <a:off x="720614" y="5361973"/>
            <a:ext cx="489480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dirty="0"/>
              <a:t>(Cora, 3 ottobre 1947 – San Francisco, 7 febbraio 2018) </a:t>
            </a:r>
          </a:p>
          <a:p>
            <a:pPr algn="ctr"/>
            <a:r>
              <a:rPr lang="it-IT" sz="1400" dirty="0"/>
              <a:t>Poeta, saggista e attivista statunitense </a:t>
            </a:r>
          </a:p>
          <a:p>
            <a:pPr algn="ctr"/>
            <a:r>
              <a:rPr lang="it-IT" sz="1400" dirty="0"/>
              <a:t>ed </a:t>
            </a:r>
            <a:r>
              <a:rPr lang="it-IT" sz="1400" i="1" dirty="0"/>
              <a:t>ex</a:t>
            </a:r>
            <a:r>
              <a:rPr lang="it-IT" sz="1400" dirty="0"/>
              <a:t> autore dei testi delle canzoni dei </a:t>
            </a:r>
            <a:r>
              <a:rPr lang="it-IT" sz="1400" dirty="0" err="1"/>
              <a:t>Grateful</a:t>
            </a:r>
            <a:r>
              <a:rPr lang="it-IT" sz="1400" dirty="0"/>
              <a:t> Dead. </a:t>
            </a:r>
          </a:p>
          <a:p>
            <a:pPr algn="ctr"/>
            <a:r>
              <a:rPr lang="it-IT" sz="1400" dirty="0"/>
              <a:t>Noto anche per essere stato un </a:t>
            </a:r>
            <a:r>
              <a:rPr lang="it-IT" sz="1400" u="sng" dirty="0"/>
              <a:t>difensore delle libertà digitali</a:t>
            </a:r>
            <a:r>
              <a:rPr lang="it-IT" sz="1400" dirty="0"/>
              <a:t> </a:t>
            </a:r>
          </a:p>
          <a:p>
            <a:pPr algn="ctr"/>
            <a:r>
              <a:rPr lang="it-IT" sz="1400" dirty="0"/>
              <a:t>e uno dei membri fondatori della Electronic </a:t>
            </a:r>
            <a:r>
              <a:rPr lang="it-IT" sz="1400" dirty="0" err="1"/>
              <a:t>Frontier</a:t>
            </a:r>
            <a:r>
              <a:rPr lang="it-IT" sz="1400" dirty="0"/>
              <a:t> Foundation.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659AF85-709B-2A03-7991-0BEE4B14B1AA}"/>
              </a:ext>
            </a:extLst>
          </p:cNvPr>
          <p:cNvSpPr txBox="1"/>
          <p:nvPr/>
        </p:nvSpPr>
        <p:spPr>
          <a:xfrm>
            <a:off x="2045970" y="4973913"/>
            <a:ext cx="1994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0" i="0" u="none" strike="noStrike" dirty="0">
                <a:solidFill>
                  <a:srgbClr val="000000"/>
                </a:solidFill>
                <a:effectLst/>
                <a:latin typeface="Linux Libertine"/>
              </a:rPr>
              <a:t>John Perry Barlow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D5EBF04-9E59-0136-AC71-8CB983A7FC80}"/>
              </a:ext>
            </a:extLst>
          </p:cNvPr>
          <p:cNvSpPr txBox="1"/>
          <p:nvPr/>
        </p:nvSpPr>
        <p:spPr>
          <a:xfrm>
            <a:off x="5972899" y="1463040"/>
            <a:ext cx="5194211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0" i="1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Dichiarazione di indipendenza </a:t>
            </a:r>
          </a:p>
          <a:p>
            <a:pPr algn="ctr"/>
            <a:r>
              <a:rPr lang="it-IT" sz="2400" b="0" i="1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del Cyberspazio</a:t>
            </a:r>
          </a:p>
          <a:p>
            <a:pPr algn="ctr"/>
            <a:r>
              <a:rPr lang="it-IT" sz="2400" i="1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it-IT" sz="2400" dirty="0">
                <a:solidFill>
                  <a:srgbClr val="202122"/>
                </a:solidFill>
                <a:latin typeface="Arial" panose="020B0604020202020204" pitchFamily="34" charset="0"/>
              </a:rPr>
              <a:t>- pubblicata on line nel 1996 -</a:t>
            </a:r>
          </a:p>
          <a:p>
            <a:pPr algn="ctr"/>
            <a:endParaRPr lang="it-IT" i="1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algn="ctr"/>
            <a:endParaRPr lang="it-IT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algn="ctr"/>
            <a:endParaRPr lang="it-IT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algn="ctr"/>
            <a:r>
              <a:rPr lang="it-IT" sz="2000" dirty="0">
                <a:solidFill>
                  <a:srgbClr val="202122"/>
                </a:solidFill>
                <a:latin typeface="Arial" panose="020B0604020202020204" pitchFamily="34" charset="0"/>
              </a:rPr>
              <a:t>Invito ai</a:t>
            </a:r>
            <a:r>
              <a:rPr lang="it-IT" sz="2000" dirty="0"/>
              <a:t> governi del mondo industriale</a:t>
            </a:r>
          </a:p>
          <a:p>
            <a:pPr algn="ctr"/>
            <a:r>
              <a:rPr lang="it-IT" sz="2000" dirty="0"/>
              <a:t>«stanchi giganti di carne e d’acciaio» </a:t>
            </a:r>
          </a:p>
          <a:p>
            <a:pPr algn="ctr"/>
            <a:r>
              <a:rPr lang="it-IT" sz="2000" dirty="0"/>
              <a:t>a lasciare in pace coloro che venivano dal</a:t>
            </a:r>
          </a:p>
          <a:p>
            <a:pPr algn="ctr"/>
            <a:r>
              <a:rPr lang="it-IT" sz="2000" dirty="0"/>
              <a:t>«Cyberspazio, la nuova dimora della mente» </a:t>
            </a:r>
          </a:p>
          <a:p>
            <a:pPr algn="ctr"/>
            <a:r>
              <a:rPr lang="it-IT" sz="2000" dirty="0"/>
              <a:t>dove i governi del mondo industriale non  </a:t>
            </a:r>
          </a:p>
          <a:p>
            <a:pPr algn="ctr"/>
            <a:r>
              <a:rPr lang="it-IT" sz="2000" dirty="0"/>
              <a:t>avrebbero avuto sovranità.</a:t>
            </a:r>
          </a:p>
        </p:txBody>
      </p:sp>
    </p:spTree>
    <p:extLst>
      <p:ext uri="{BB962C8B-B14F-4D97-AF65-F5344CB8AC3E}">
        <p14:creationId xmlns:p14="http://schemas.microsoft.com/office/powerpoint/2010/main" val="4160923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8DC847-F62F-14D7-83CB-E3AD66459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712" y="985285"/>
            <a:ext cx="5935979" cy="1325563"/>
          </a:xfrm>
        </p:spPr>
        <p:txBody>
          <a:bodyPr>
            <a:noAutofit/>
          </a:bodyPr>
          <a:lstStyle/>
          <a:p>
            <a:pPr algn="ctr"/>
            <a:r>
              <a:rPr lang="it-IT" sz="5400" b="1" dirty="0">
                <a:solidFill>
                  <a:srgbClr val="0070C0"/>
                </a:solidFill>
                <a:latin typeface="Chalkduster" panose="03050602040202020205" pitchFamily="66" charset="77"/>
              </a:rPr>
              <a:t>«METAVERSO»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C02C44D-2A83-DDF0-FB89-FF52811055FF}"/>
              </a:ext>
            </a:extLst>
          </p:cNvPr>
          <p:cNvSpPr txBox="1"/>
          <p:nvPr/>
        </p:nvSpPr>
        <p:spPr>
          <a:xfrm>
            <a:off x="916356" y="2839323"/>
            <a:ext cx="106826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il termine nasce in un romanzo di fantascienza del 1992 di </a:t>
            </a:r>
            <a:r>
              <a:rPr lang="it-IT" sz="2000" b="1" dirty="0"/>
              <a:t>Neal Stephenson </a:t>
            </a:r>
            <a:r>
              <a:rPr lang="it-IT" sz="2000" dirty="0"/>
              <a:t>dal titolo </a:t>
            </a:r>
            <a:r>
              <a:rPr lang="it-IT" sz="2000" b="1" i="1" dirty="0"/>
              <a:t>Snow Crash </a:t>
            </a:r>
          </a:p>
          <a:p>
            <a:r>
              <a:rPr lang="it-IT" sz="2000" dirty="0"/>
              <a:t>come combinazione dei termini, "</a:t>
            </a:r>
            <a:r>
              <a:rPr lang="it-IT" sz="2000" b="1" dirty="0"/>
              <a:t>meta</a:t>
            </a:r>
            <a:r>
              <a:rPr lang="it-IT" sz="2000" dirty="0"/>
              <a:t>" - che prende il suo significato attuale dalla "Metafisica" </a:t>
            </a:r>
          </a:p>
          <a:p>
            <a:r>
              <a:rPr lang="it-IT" sz="2000" dirty="0"/>
              <a:t>di Aristotele, che tratta, circa 2.500 anni orsono, di ciò che viene dopo e oltre la fisica - e "</a:t>
            </a:r>
            <a:r>
              <a:rPr lang="it-IT" sz="2000" b="1" dirty="0"/>
              <a:t>universo</a:t>
            </a:r>
            <a:r>
              <a:rPr lang="it-IT" sz="2000" dirty="0"/>
              <a:t> ".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7D5E53E-238F-D3D4-9864-4F099003618B}"/>
              </a:ext>
            </a:extLst>
          </p:cNvPr>
          <p:cNvSpPr txBox="1"/>
          <p:nvPr/>
        </p:nvSpPr>
        <p:spPr>
          <a:xfrm>
            <a:off x="3162344" y="4080476"/>
            <a:ext cx="58673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i="1" dirty="0">
                <a:latin typeface="Helvetica" pitchFamily="2" charset="0"/>
              </a:rPr>
              <a:t>È </a:t>
            </a:r>
            <a:r>
              <a:rPr lang="it-IT" sz="2400" i="1" dirty="0">
                <a:effectLst/>
                <a:latin typeface="Helvetica" pitchFamily="2" charset="0"/>
              </a:rPr>
              <a:t>qualcosa che si trova oltre l’universo o, </a:t>
            </a:r>
          </a:p>
          <a:p>
            <a:pPr algn="ctr"/>
            <a:r>
              <a:rPr lang="it-IT" sz="2400" i="1" dirty="0">
                <a:effectLst/>
                <a:latin typeface="Helvetica" pitchFamily="2" charset="0"/>
              </a:rPr>
              <a:t>per dirla in termini di fantascienza, </a:t>
            </a:r>
          </a:p>
          <a:p>
            <a:pPr algn="ctr"/>
            <a:r>
              <a:rPr lang="it-IT" sz="2400" i="1" dirty="0">
                <a:effectLst/>
                <a:latin typeface="Helvetica" pitchFamily="2" charset="0"/>
              </a:rPr>
              <a:t>un Universo</a:t>
            </a:r>
            <a:r>
              <a:rPr lang="it-IT" sz="2400" dirty="0">
                <a:latin typeface="Helvetica" pitchFamily="2" charset="0"/>
              </a:rPr>
              <a:t> </a:t>
            </a:r>
            <a:r>
              <a:rPr lang="it-IT" sz="2400" i="1" dirty="0">
                <a:effectLst/>
                <a:latin typeface="Helvetica" pitchFamily="2" charset="0"/>
              </a:rPr>
              <a:t>parallelo!</a:t>
            </a:r>
            <a:endParaRPr lang="it-IT" sz="2400" dirty="0">
              <a:effectLst/>
              <a:latin typeface="Helvetica" pitchFamily="2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9EB3A90-B330-90DA-7D00-9CB0E6CD984E}"/>
              </a:ext>
            </a:extLst>
          </p:cNvPr>
          <p:cNvSpPr txBox="1"/>
          <p:nvPr/>
        </p:nvSpPr>
        <p:spPr>
          <a:xfrm>
            <a:off x="708479" y="5506295"/>
            <a:ext cx="109367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dirty="0">
                <a:latin typeface="Aptos" panose="020B0004020202020204" pitchFamily="34" charset="0"/>
              </a:rPr>
              <a:t>Descritto dall</a:t>
            </a:r>
            <a:r>
              <a:rPr lang="it-IT" sz="2000" dirty="0">
                <a:effectLst/>
                <a:latin typeface="Aptos" panose="020B0004020202020204" pitchFamily="34" charset="0"/>
              </a:rPr>
              <a:t>o stesso autore del libro come una sorta di realtà virtuale condivisa tramite internet, </a:t>
            </a:r>
          </a:p>
          <a:p>
            <a:pPr algn="ctr"/>
            <a:r>
              <a:rPr lang="it-IT" sz="2000" dirty="0">
                <a:effectLst/>
                <a:latin typeface="Aptos" panose="020B0004020202020204" pitchFamily="34" charset="0"/>
              </a:rPr>
              <a:t>dove si è</a:t>
            </a:r>
            <a:r>
              <a:rPr lang="it-IT" sz="2000" dirty="0">
                <a:latin typeface="Aptos" panose="020B0004020202020204" pitchFamily="34" charset="0"/>
              </a:rPr>
              <a:t> </a:t>
            </a:r>
            <a:r>
              <a:rPr lang="it-IT" sz="2000" dirty="0">
                <a:effectLst/>
                <a:latin typeface="Aptos" panose="020B0004020202020204" pitchFamily="34" charset="0"/>
              </a:rPr>
              <a:t>rappresentati in tre dimensioni attraverso il proprio </a:t>
            </a:r>
            <a:r>
              <a:rPr lang="it-IT" sz="2000" b="1" dirty="0">
                <a:effectLst/>
                <a:latin typeface="Aptos" panose="020B0004020202020204" pitchFamily="34" charset="0"/>
              </a:rPr>
              <a:t>avatar</a:t>
            </a:r>
            <a:r>
              <a:rPr lang="it-IT" sz="2000" dirty="0">
                <a:effectLst/>
                <a:latin typeface="Aptos" panose="020B0004020202020204" pitchFamily="34" charset="0"/>
              </a:rPr>
              <a:t>.</a:t>
            </a:r>
          </a:p>
        </p:txBody>
      </p:sp>
      <p:pic>
        <p:nvPicPr>
          <p:cNvPr id="3074" name="Picture 2" descr="Metaverso: il nuovo futuro tecnologico.">
            <a:extLst>
              <a:ext uri="{FF2B5EF4-FFF2-40B4-BE49-F238E27FC236}">
                <a16:creationId xmlns:a16="http://schemas.microsoft.com/office/drawing/2014/main" id="{92127573-7CA5-7286-AF14-3372BDF3B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080" y="200354"/>
            <a:ext cx="4438649" cy="245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060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DB63474-C962-6588-15B3-FD5CD86BD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5155"/>
            <a:ext cx="10597444" cy="1715135"/>
          </a:xfrm>
        </p:spPr>
        <p:txBody>
          <a:bodyPr>
            <a:normAutofit fontScale="90000"/>
          </a:bodyPr>
          <a:lstStyle/>
          <a:p>
            <a:r>
              <a:rPr lang="it-IT" dirty="0">
                <a:latin typeface="Candara" panose="020E0502030303020204" pitchFamily="34" charset="0"/>
              </a:rPr>
              <a:t>Dal punto di vista giuridico si pone la </a:t>
            </a:r>
            <a:r>
              <a:rPr lang="it-IT" dirty="0">
                <a:solidFill>
                  <a:srgbClr val="0070C0"/>
                </a:solidFill>
                <a:latin typeface="Candara" panose="020E0502030303020204" pitchFamily="34" charset="0"/>
              </a:rPr>
              <a:t>questione</a:t>
            </a:r>
            <a:r>
              <a:rPr lang="it-IT" dirty="0">
                <a:latin typeface="Candara" panose="020E0502030303020204" pitchFamily="34" charset="0"/>
              </a:rPr>
              <a:t> di  conciliare il concetto di «</a:t>
            </a:r>
            <a:r>
              <a:rPr lang="it-IT" dirty="0" err="1">
                <a:latin typeface="Candara" panose="020E0502030303020204" pitchFamily="34" charset="0"/>
              </a:rPr>
              <a:t>Metaverso</a:t>
            </a:r>
            <a:r>
              <a:rPr lang="it-IT" dirty="0">
                <a:latin typeface="Candara" panose="020E0502030303020204" pitchFamily="34" charset="0"/>
              </a:rPr>
              <a:t>» con quello di natura giuridica...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0E4FD9F-B7A7-6C66-746D-3865E58A7CC4}"/>
              </a:ext>
            </a:extLst>
          </p:cNvPr>
          <p:cNvSpPr txBox="1"/>
          <p:nvPr/>
        </p:nvSpPr>
        <p:spPr>
          <a:xfrm>
            <a:off x="1193878" y="2887325"/>
            <a:ext cx="101617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>
                <a:latin typeface="Helvetica" pitchFamily="2" charset="0"/>
              </a:rPr>
              <a:t>… ciò i</a:t>
            </a:r>
            <a:r>
              <a:rPr lang="it-IT" i="1" dirty="0">
                <a:effectLst/>
                <a:latin typeface="Helvetica" pitchFamily="2" charset="0"/>
              </a:rPr>
              <a:t>n quanto il «</a:t>
            </a:r>
            <a:r>
              <a:rPr lang="it-IT" i="1" dirty="0" err="1">
                <a:effectLst/>
                <a:latin typeface="Helvetica" pitchFamily="2" charset="0"/>
              </a:rPr>
              <a:t>Metaverso</a:t>
            </a:r>
            <a:r>
              <a:rPr lang="it-IT" i="1" dirty="0">
                <a:effectLst/>
                <a:latin typeface="Helvetica" pitchFamily="2" charset="0"/>
              </a:rPr>
              <a:t>» nasce proprio come un mondo parallelo, anche se interconnesso, </a:t>
            </a:r>
          </a:p>
          <a:p>
            <a:r>
              <a:rPr lang="it-IT" i="1" dirty="0">
                <a:effectLst/>
                <a:latin typeface="Helvetica" pitchFamily="2" charset="0"/>
              </a:rPr>
              <a:t>nel quale la</a:t>
            </a:r>
            <a:r>
              <a:rPr lang="it-IT" dirty="0">
                <a:latin typeface="Helvetica" pitchFamily="2" charset="0"/>
              </a:rPr>
              <a:t> </a:t>
            </a:r>
            <a:r>
              <a:rPr lang="it-IT" i="1" dirty="0">
                <a:effectLst/>
                <a:latin typeface="Helvetica" pitchFamily="2" charset="0"/>
              </a:rPr>
              <a:t>legge non è quella dello Stato o degli organismi sovranazionali ma, </a:t>
            </a:r>
          </a:p>
          <a:p>
            <a:r>
              <a:rPr lang="it-IT" i="1" dirty="0">
                <a:effectLst/>
                <a:latin typeface="Helvetica" pitchFamily="2" charset="0"/>
              </a:rPr>
              <a:t>almeno in apparenza, è quella del codice</a:t>
            </a:r>
            <a:r>
              <a:rPr lang="it-IT" dirty="0">
                <a:latin typeface="Helvetica" pitchFamily="2" charset="0"/>
              </a:rPr>
              <a:t> </a:t>
            </a:r>
            <a:r>
              <a:rPr lang="it-IT" i="1" dirty="0">
                <a:effectLst/>
                <a:latin typeface="Helvetica" pitchFamily="2" charset="0"/>
              </a:rPr>
              <a:t>sorgente.</a:t>
            </a:r>
            <a:endParaRPr lang="it-IT" dirty="0">
              <a:effectLst/>
              <a:latin typeface="Helvetica" pitchFamily="2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00504C1-9499-8FE1-FA56-4E02AE486D5C}"/>
              </a:ext>
            </a:extLst>
          </p:cNvPr>
          <p:cNvSpPr txBox="1"/>
          <p:nvPr/>
        </p:nvSpPr>
        <p:spPr>
          <a:xfrm>
            <a:off x="1629713" y="4248299"/>
            <a:ext cx="446628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i="1" dirty="0">
                <a:effectLst/>
                <a:latin typeface="Copperplate" panose="02000504000000020004" pitchFamily="2" charset="77"/>
              </a:rPr>
              <a:t>Però:</a:t>
            </a:r>
          </a:p>
          <a:p>
            <a:r>
              <a:rPr lang="it-IT" sz="2000" i="1" dirty="0">
                <a:effectLst/>
                <a:latin typeface="Copperplate" panose="02000504000000020004" pitchFamily="2" charset="77"/>
              </a:rPr>
              <a:t>le regole servono, </a:t>
            </a:r>
          </a:p>
          <a:p>
            <a:r>
              <a:rPr lang="it-IT" sz="2000" i="1" dirty="0">
                <a:effectLst/>
                <a:latin typeface="Copperplate" panose="02000504000000020004" pitchFamily="2" charset="77"/>
              </a:rPr>
              <a:t>e il «</a:t>
            </a:r>
            <a:r>
              <a:rPr lang="it-IT" sz="2000" i="1" dirty="0" err="1">
                <a:effectLst/>
                <a:latin typeface="Copperplate" panose="02000504000000020004" pitchFamily="2" charset="77"/>
              </a:rPr>
              <a:t>metaverso</a:t>
            </a:r>
            <a:r>
              <a:rPr lang="it-IT" sz="2000" i="1" dirty="0">
                <a:effectLst/>
                <a:latin typeface="Copperplate" panose="02000504000000020004" pitchFamily="2" charset="77"/>
              </a:rPr>
              <a:t>» non può essere </a:t>
            </a:r>
          </a:p>
          <a:p>
            <a:r>
              <a:rPr lang="it-IT" sz="2000" i="1" dirty="0">
                <a:effectLst/>
                <a:latin typeface="Copperplate" panose="02000504000000020004" pitchFamily="2" charset="77"/>
              </a:rPr>
              <a:t>terra di nessuno, </a:t>
            </a:r>
          </a:p>
          <a:p>
            <a:r>
              <a:rPr lang="it-IT" sz="2000" i="1" dirty="0">
                <a:effectLst/>
                <a:latin typeface="Copperplate" panose="02000504000000020004" pitchFamily="2" charset="77"/>
              </a:rPr>
              <a:t>non può essere uno spazio</a:t>
            </a:r>
            <a:r>
              <a:rPr lang="it-IT" sz="2000" dirty="0">
                <a:latin typeface="Copperplate" panose="02000504000000020004" pitchFamily="2" charset="77"/>
              </a:rPr>
              <a:t> </a:t>
            </a:r>
          </a:p>
          <a:p>
            <a:r>
              <a:rPr lang="it-IT" sz="2000" i="1" dirty="0">
                <a:effectLst/>
                <a:latin typeface="Copperplate" panose="02000504000000020004" pitchFamily="2" charset="77"/>
              </a:rPr>
              <a:t>senza norme e senza diritti.</a:t>
            </a:r>
            <a:endParaRPr lang="it-IT" sz="2000" dirty="0">
              <a:effectLst/>
              <a:latin typeface="Copperplate" panose="02000504000000020004" pitchFamily="2" charset="77"/>
            </a:endParaRPr>
          </a:p>
        </p:txBody>
      </p:sp>
      <p:pic>
        <p:nvPicPr>
          <p:cNvPr id="1026" name="Picture 2" descr="Forma giuridica​: cos'è e quale scegliere? | Fatture in Cloud">
            <a:extLst>
              <a:ext uri="{FF2B5EF4-FFF2-40B4-BE49-F238E27FC236}">
                <a16:creationId xmlns:a16="http://schemas.microsoft.com/office/drawing/2014/main" id="{21D6DFAC-0BDB-1AB4-9F4E-033428B49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490" y="4182745"/>
            <a:ext cx="3949700" cy="207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389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D1EDB3-CBA0-E6A3-DC4C-D3BED8E26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1460"/>
            <a:ext cx="10515600" cy="1325563"/>
          </a:xfrm>
          <a:ln w="381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ctr"/>
            <a:r>
              <a:rPr lang="it-IT" sz="6000" dirty="0">
                <a:solidFill>
                  <a:srgbClr val="0070C0"/>
                </a:solidFill>
                <a:latin typeface="Britannic Bold" panose="020B0903060703020204" pitchFamily="34" charset="77"/>
              </a:rPr>
              <a:t>Ma chi è il CONSUMATORE?</a:t>
            </a:r>
          </a:p>
        </p:txBody>
      </p:sp>
      <p:pic>
        <p:nvPicPr>
          <p:cNvPr id="2050" name="Picture 2" descr="Tutela del Consumatore: risorse online su cui fare affidamento">
            <a:extLst>
              <a:ext uri="{FF2B5EF4-FFF2-40B4-BE49-F238E27FC236}">
                <a16:creationId xmlns:a16="http://schemas.microsoft.com/office/drawing/2014/main" id="{75892A84-A56D-4680-A16D-A675003A9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167" y="4773152"/>
            <a:ext cx="3225800" cy="181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do, sempre più forte la relazione tra marca e consumatore - Fortune Italia">
            <a:extLst>
              <a:ext uri="{FF2B5EF4-FFF2-40B4-BE49-F238E27FC236}">
                <a16:creationId xmlns:a16="http://schemas.microsoft.com/office/drawing/2014/main" id="{DCD70DC1-16D3-3441-BB28-58FD24151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78" y="3616325"/>
            <a:ext cx="3810000" cy="296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9E944731-BA6D-2B94-81B2-32A3D804F47B}"/>
              </a:ext>
            </a:extLst>
          </p:cNvPr>
          <p:cNvSpPr txBox="1"/>
          <p:nvPr/>
        </p:nvSpPr>
        <p:spPr>
          <a:xfrm>
            <a:off x="4184689" y="2027815"/>
            <a:ext cx="772660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200" dirty="0">
                <a:solidFill>
                  <a:srgbClr val="040C28"/>
                </a:solidFill>
                <a:latin typeface="Chalkboard SE" panose="03050602040202020205" pitchFamily="66" charset="77"/>
              </a:rPr>
              <a:t>«</a:t>
            </a:r>
            <a:r>
              <a:rPr lang="it-IT" sz="3200" b="0" i="0" u="none" strike="noStrike" dirty="0">
                <a:solidFill>
                  <a:srgbClr val="040C28"/>
                </a:solidFill>
                <a:effectLst/>
                <a:latin typeface="Chalkboard SE" panose="03050602040202020205" pitchFamily="66" charset="77"/>
              </a:rPr>
              <a:t>la </a:t>
            </a:r>
            <a:r>
              <a:rPr lang="it-IT" sz="3200" b="1" i="0" u="none" strike="noStrike" dirty="0">
                <a:solidFill>
                  <a:srgbClr val="FF0000"/>
                </a:solidFill>
                <a:effectLst/>
                <a:latin typeface="Chalkboard SE" panose="03050602040202020205" pitchFamily="66" charset="77"/>
              </a:rPr>
              <a:t>persona fisica </a:t>
            </a:r>
            <a:r>
              <a:rPr lang="it-IT" sz="3200" b="0" i="0" u="none" strike="noStrike" dirty="0">
                <a:solidFill>
                  <a:srgbClr val="040C28"/>
                </a:solidFill>
                <a:effectLst/>
                <a:latin typeface="Chalkboard SE" panose="03050602040202020205" pitchFamily="66" charset="77"/>
              </a:rPr>
              <a:t>che agisce </a:t>
            </a:r>
          </a:p>
          <a:p>
            <a:pPr algn="ctr"/>
            <a:r>
              <a:rPr lang="it-IT" sz="3200" b="0" i="0" u="none" strike="noStrike" dirty="0">
                <a:solidFill>
                  <a:srgbClr val="040C28"/>
                </a:solidFill>
                <a:effectLst/>
                <a:latin typeface="Chalkboard SE" panose="03050602040202020205" pitchFamily="66" charset="77"/>
              </a:rPr>
              <a:t>per </a:t>
            </a:r>
            <a:r>
              <a:rPr lang="it-IT" sz="3200" b="1" i="0" u="none" strike="noStrike" dirty="0">
                <a:solidFill>
                  <a:srgbClr val="FF0000"/>
                </a:solidFill>
                <a:effectLst/>
                <a:latin typeface="Chalkboard SE" panose="03050602040202020205" pitchFamily="66" charset="77"/>
              </a:rPr>
              <a:t>scopi estranei </a:t>
            </a:r>
          </a:p>
          <a:p>
            <a:pPr algn="ctr"/>
            <a:r>
              <a:rPr lang="it-IT" sz="3200" b="0" i="0" u="none" strike="noStrike" dirty="0">
                <a:solidFill>
                  <a:srgbClr val="040C28"/>
                </a:solidFill>
                <a:effectLst/>
                <a:latin typeface="Chalkboard SE" panose="03050602040202020205" pitchFamily="66" charset="77"/>
              </a:rPr>
              <a:t>all’attività imprenditoriale, </a:t>
            </a:r>
          </a:p>
          <a:p>
            <a:r>
              <a:rPr lang="it-IT" sz="3200" b="0" i="0" u="none" strike="noStrike" dirty="0">
                <a:solidFill>
                  <a:srgbClr val="040C28"/>
                </a:solidFill>
                <a:effectLst/>
                <a:latin typeface="Chalkboard SE" panose="03050602040202020205" pitchFamily="66" charset="77"/>
              </a:rPr>
              <a:t>commerciale, artigianale o professionale </a:t>
            </a:r>
          </a:p>
          <a:p>
            <a:pPr algn="ctr"/>
            <a:r>
              <a:rPr lang="it-IT" sz="3200" b="0" i="0" u="none" strike="noStrike" dirty="0">
                <a:solidFill>
                  <a:srgbClr val="040C28"/>
                </a:solidFill>
                <a:effectLst/>
                <a:latin typeface="Chalkboard SE" panose="03050602040202020205" pitchFamily="66" charset="77"/>
              </a:rPr>
              <a:t>eventualmente svolta»</a:t>
            </a:r>
            <a:endParaRPr lang="it-IT" sz="3200" dirty="0">
              <a:latin typeface="Chalkboard SE" panose="03050602040202020205" pitchFamily="66" charset="77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D33E32B-9212-90C1-AE2A-2657546BE177}"/>
              </a:ext>
            </a:extLst>
          </p:cNvPr>
          <p:cNvSpPr txBox="1"/>
          <p:nvPr/>
        </p:nvSpPr>
        <p:spPr>
          <a:xfrm>
            <a:off x="1264610" y="2258730"/>
            <a:ext cx="30299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70C0"/>
                </a:solidFill>
                <a:latin typeface="Lucida Calligraphy" panose="03010101010101010101" pitchFamily="66" charset="77"/>
              </a:rPr>
              <a:t>Art. 3, comma 1, </a:t>
            </a:r>
          </a:p>
          <a:p>
            <a:pPr algn="ctr"/>
            <a:r>
              <a:rPr lang="it-IT" sz="2400" b="1" dirty="0">
                <a:solidFill>
                  <a:srgbClr val="0070C0"/>
                </a:solidFill>
                <a:latin typeface="Lucida Calligraphy" panose="03010101010101010101" pitchFamily="66" charset="77"/>
              </a:rPr>
              <a:t>lett. a, c. cons.</a:t>
            </a:r>
          </a:p>
        </p:txBody>
      </p:sp>
    </p:spTree>
    <p:extLst>
      <p:ext uri="{BB962C8B-B14F-4D97-AF65-F5344CB8AC3E}">
        <p14:creationId xmlns:p14="http://schemas.microsoft.com/office/powerpoint/2010/main" val="2929541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D7EEB6C-7A62-4F5D-EEBA-F1F563777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469" y="330816"/>
            <a:ext cx="4851567" cy="1316333"/>
          </a:xfrm>
          <a:ln w="28575">
            <a:solidFill>
              <a:srgbClr val="0070C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it-IT" sz="4800" dirty="0">
                <a:solidFill>
                  <a:srgbClr val="0070C0"/>
                </a:solidFill>
                <a:latin typeface="Chalkboard SE" panose="03050602040202020205" pitchFamily="66" charset="77"/>
              </a:rPr>
              <a:t>CODICE DEL CONSUMO</a:t>
            </a:r>
          </a:p>
        </p:txBody>
      </p:sp>
      <p:pic>
        <p:nvPicPr>
          <p:cNvPr id="3074" name="Picture 2" descr="E' stata attuata la direttiva 2019/2161 in materia di protezione dei  consumatori con modifiche al Codice del consumo e inasprimento delle  sanzioni - PieroNuciari">
            <a:extLst>
              <a:ext uri="{FF2B5EF4-FFF2-40B4-BE49-F238E27FC236}">
                <a16:creationId xmlns:a16="http://schemas.microsoft.com/office/drawing/2014/main" id="{08826513-0616-44CC-BBE2-7A358CF96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558" y="507491"/>
            <a:ext cx="4976256" cy="2768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26DD26E0-5DFA-9F8E-98FF-B95BB00033AE}"/>
              </a:ext>
            </a:extLst>
          </p:cNvPr>
          <p:cNvSpPr txBox="1"/>
          <p:nvPr/>
        </p:nvSpPr>
        <p:spPr>
          <a:xfrm>
            <a:off x="794555" y="1891512"/>
            <a:ext cx="54773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rgbClr val="0070C0"/>
                </a:solidFill>
                <a:latin typeface="Chalkboard SE" panose="03050602040202020205" pitchFamily="66" charset="77"/>
              </a:rPr>
              <a:t>D.lg. 6 settembre 2005, n. 206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09552A3-E383-D21C-E387-653E87E62F89}"/>
              </a:ext>
            </a:extLst>
          </p:cNvPr>
          <p:cNvSpPr txBox="1"/>
          <p:nvPr/>
        </p:nvSpPr>
        <p:spPr>
          <a:xfrm>
            <a:off x="1183166" y="3582467"/>
            <a:ext cx="1040862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dirty="0">
                <a:latin typeface="Lucida Calligraphy" panose="03010101010101010101" pitchFamily="66" charset="77"/>
              </a:rPr>
              <a:t>raccoglie le principali disposizioni vigenti in materia </a:t>
            </a:r>
          </a:p>
          <a:p>
            <a:pPr algn="ctr"/>
            <a:r>
              <a:rPr lang="it-IT" sz="2400" dirty="0">
                <a:latin typeface="Lucida Calligraphy" panose="03010101010101010101" pitchFamily="66" charset="77"/>
              </a:rPr>
              <a:t>di tutela dei consumatori, </a:t>
            </a:r>
          </a:p>
          <a:p>
            <a:pPr algn="ctr"/>
            <a:r>
              <a:rPr lang="it-IT" sz="2400" dirty="0">
                <a:latin typeface="Lucida Calligraphy" panose="03010101010101010101" pitchFamily="66" charset="77"/>
              </a:rPr>
              <a:t>adottate anche in attuazione della normativa europea, </a:t>
            </a:r>
          </a:p>
          <a:p>
            <a:pPr algn="ctr"/>
            <a:r>
              <a:rPr lang="it-IT" sz="2400" dirty="0">
                <a:latin typeface="Lucida Calligraphy" panose="03010101010101010101" pitchFamily="66" charset="77"/>
              </a:rPr>
              <a:t>e regola i rapporti tra gli stessi </a:t>
            </a:r>
            <a:r>
              <a:rPr lang="it-IT" sz="2400" b="1" dirty="0">
                <a:solidFill>
                  <a:srgbClr val="FF0000"/>
                </a:solidFill>
                <a:latin typeface="Lucida Calligraphy" panose="03010101010101010101" pitchFamily="66" charset="77"/>
              </a:rPr>
              <a:t>consumatori</a:t>
            </a:r>
            <a:r>
              <a:rPr lang="it-IT" sz="2400" dirty="0">
                <a:latin typeface="Lucida Calligraphy" panose="03010101010101010101" pitchFamily="66" charset="77"/>
              </a:rPr>
              <a:t> e i </a:t>
            </a:r>
            <a:r>
              <a:rPr lang="it-IT" sz="2400" b="1" dirty="0">
                <a:solidFill>
                  <a:srgbClr val="FF0000"/>
                </a:solidFill>
                <a:latin typeface="Lucida Calligraphy" panose="03010101010101010101" pitchFamily="66" charset="77"/>
              </a:rPr>
              <a:t>professionisti</a:t>
            </a:r>
            <a:r>
              <a:rPr lang="it-IT" sz="2400" dirty="0">
                <a:latin typeface="Lucida Calligraphy" panose="03010101010101010101" pitchFamily="66" charset="77"/>
              </a:rPr>
              <a:t> </a:t>
            </a:r>
          </a:p>
          <a:p>
            <a:pPr algn="ctr"/>
            <a:r>
              <a:rPr lang="it-IT" sz="2400" dirty="0">
                <a:latin typeface="Lucida Calligraphy" panose="03010101010101010101" pitchFamily="66" charset="77"/>
              </a:rPr>
              <a:t>dettando i reciproci diritti e obblighi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AE2D7BB-394F-C845-0210-F10A406D38A6}"/>
              </a:ext>
            </a:extLst>
          </p:cNvPr>
          <p:cNvSpPr txBox="1"/>
          <p:nvPr/>
        </p:nvSpPr>
        <p:spPr>
          <a:xfrm>
            <a:off x="995936" y="2659095"/>
            <a:ext cx="5067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- rientra tra i </a:t>
            </a:r>
            <a:r>
              <a:rPr lang="it-IT" sz="2400" dirty="0" err="1"/>
              <a:t>c.dd</a:t>
            </a:r>
            <a:r>
              <a:rPr lang="it-IT" sz="2400" dirty="0"/>
              <a:t>. «</a:t>
            </a:r>
            <a:r>
              <a:rPr lang="it-IT" sz="2400" b="1" dirty="0">
                <a:solidFill>
                  <a:srgbClr val="0070C0"/>
                </a:solidFill>
              </a:rPr>
              <a:t>codici di settore</a:t>
            </a:r>
            <a:r>
              <a:rPr lang="it-IT" sz="2400" dirty="0"/>
              <a:t>» -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13D75A3-81CB-8159-AA75-FA504500A6FE}"/>
              </a:ext>
            </a:extLst>
          </p:cNvPr>
          <p:cNvSpPr txBox="1"/>
          <p:nvPr/>
        </p:nvSpPr>
        <p:spPr>
          <a:xfrm>
            <a:off x="1820360" y="5828392"/>
            <a:ext cx="91342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dirty="0">
                <a:solidFill>
                  <a:srgbClr val="0070C0"/>
                </a:solidFill>
                <a:latin typeface="Copperplate" panose="02000504000000020004" pitchFamily="2" charset="77"/>
              </a:rPr>
              <a:t>Offre una visione organica e sistematica delle disposizioni a tutela</a:t>
            </a:r>
          </a:p>
          <a:p>
            <a:pPr algn="ctr"/>
            <a:r>
              <a:rPr lang="it-IT" sz="2000" dirty="0">
                <a:solidFill>
                  <a:srgbClr val="0070C0"/>
                </a:solidFill>
                <a:latin typeface="Copperplate" panose="02000504000000020004" pitchFamily="2" charset="77"/>
              </a:rPr>
              <a:t>(«riassetta» le disposizioni vigenti in questo settore) </a:t>
            </a:r>
          </a:p>
        </p:txBody>
      </p:sp>
    </p:spTree>
    <p:extLst>
      <p:ext uri="{BB962C8B-B14F-4D97-AF65-F5344CB8AC3E}">
        <p14:creationId xmlns:p14="http://schemas.microsoft.com/office/powerpoint/2010/main" val="2782278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874116-1739-A834-5D7B-BB722B04B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439" y="399863"/>
            <a:ext cx="10856832" cy="1406524"/>
          </a:xfrm>
        </p:spPr>
        <p:txBody>
          <a:bodyPr>
            <a:normAutofit/>
          </a:bodyPr>
          <a:lstStyle/>
          <a:p>
            <a:pPr algn="ctr"/>
            <a:r>
              <a:rPr lang="it-IT" b="1" dirty="0">
                <a:solidFill>
                  <a:srgbClr val="0070C0"/>
                </a:solidFill>
                <a:latin typeface="Chalkboard" panose="03050602040202020205" pitchFamily="66" charset="77"/>
              </a:rPr>
              <a:t>Problema della protezione </a:t>
            </a:r>
            <a:br>
              <a:rPr lang="it-IT" b="1" dirty="0">
                <a:solidFill>
                  <a:srgbClr val="0070C0"/>
                </a:solidFill>
                <a:latin typeface="Chalkboard" panose="03050602040202020205" pitchFamily="66" charset="77"/>
              </a:rPr>
            </a:br>
            <a:r>
              <a:rPr lang="it-IT" b="1" dirty="0">
                <a:solidFill>
                  <a:srgbClr val="0070C0"/>
                </a:solidFill>
                <a:latin typeface="Chalkboard" panose="03050602040202020205" pitchFamily="66" charset="77"/>
              </a:rPr>
              <a:t>dei dati personali</a:t>
            </a:r>
          </a:p>
        </p:txBody>
      </p:sp>
      <p:pic>
        <p:nvPicPr>
          <p:cNvPr id="2050" name="Picture 2" descr="come funziona chat gpt intelligenza artificiale">
            <a:extLst>
              <a:ext uri="{FF2B5EF4-FFF2-40B4-BE49-F238E27FC236}">
                <a16:creationId xmlns:a16="http://schemas.microsoft.com/office/drawing/2014/main" id="{D78863BB-A254-D2D3-81D1-15FA53DAF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572" y="3640142"/>
            <a:ext cx="4594578" cy="258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13168211-8FF6-AED2-DF56-2E3938EA43A6}"/>
              </a:ext>
            </a:extLst>
          </p:cNvPr>
          <p:cNvSpPr txBox="1"/>
          <p:nvPr/>
        </p:nvSpPr>
        <p:spPr>
          <a:xfrm>
            <a:off x="984648" y="2017529"/>
            <a:ext cx="101793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>
                <a:solidFill>
                  <a:srgbClr val="002E54"/>
                </a:solidFill>
                <a:latin typeface="Roboto" panose="02000000000000000000" pitchFamily="2" charset="0"/>
              </a:rPr>
              <a:t>Così - ad esempio - </a:t>
            </a:r>
            <a:r>
              <a:rPr lang="it-IT" b="1" i="0" u="none" strike="noStrike" dirty="0">
                <a:solidFill>
                  <a:srgbClr val="002E54"/>
                </a:solidFill>
                <a:effectLst/>
                <a:latin typeface="Roboto" panose="02000000000000000000" pitchFamily="2" charset="0"/>
              </a:rPr>
              <a:t>Chat GPT</a:t>
            </a:r>
            <a:r>
              <a:rPr lang="it-IT" b="0" i="0" u="none" strike="noStrike" dirty="0">
                <a:solidFill>
                  <a:srgbClr val="002E54"/>
                </a:solidFill>
                <a:effectLst/>
                <a:latin typeface="Roboto" panose="02000000000000000000" pitchFamily="2" charset="0"/>
              </a:rPr>
              <a:t> che, sfruttando </a:t>
            </a:r>
            <a:r>
              <a:rPr lang="it-IT" i="0" u="none" strike="noStrike" dirty="0">
                <a:solidFill>
                  <a:srgbClr val="002E54"/>
                </a:solidFill>
                <a:effectLst/>
                <a:latin typeface="Roboto" panose="02000000000000000000" pitchFamily="2" charset="0"/>
              </a:rPr>
              <a:t>gli </a:t>
            </a:r>
            <a:r>
              <a:rPr lang="it-IT" b="1" i="0" u="none" strike="noStrike" dirty="0">
                <a:solidFill>
                  <a:srgbClr val="002E54"/>
                </a:solidFill>
                <a:effectLst/>
                <a:latin typeface="Roboto" panose="02000000000000000000" pitchFamily="2" charset="0"/>
              </a:rPr>
              <a:t>algoritmi </a:t>
            </a:r>
            <a:r>
              <a:rPr lang="it-IT" i="0" u="none" strike="noStrike" dirty="0">
                <a:solidFill>
                  <a:srgbClr val="002E54"/>
                </a:solidFill>
                <a:effectLst/>
                <a:latin typeface="Roboto" panose="02000000000000000000" pitchFamily="2" charset="0"/>
              </a:rPr>
              <a:t>di Intelligenza Artificiale</a:t>
            </a:r>
            <a:r>
              <a:rPr lang="it-IT" b="0" i="0" u="none" strike="noStrike" dirty="0">
                <a:solidFill>
                  <a:srgbClr val="002E54"/>
                </a:solidFill>
                <a:effectLst/>
                <a:latin typeface="Roboto" panose="02000000000000000000" pitchFamily="2" charset="0"/>
              </a:rPr>
              <a:t>, come quelli </a:t>
            </a:r>
          </a:p>
          <a:p>
            <a:pPr algn="ctr"/>
            <a:r>
              <a:rPr lang="it-IT" b="0" i="0" u="none" strike="noStrike" dirty="0">
                <a:solidFill>
                  <a:srgbClr val="002E54"/>
                </a:solidFill>
                <a:effectLst/>
                <a:latin typeface="Roboto" panose="02000000000000000000" pitchFamily="2" charset="0"/>
              </a:rPr>
              <a:t>di apprendimento automatico, è in grado di svolgere moltissime funzioni che </a:t>
            </a:r>
            <a:r>
              <a:rPr lang="it-IT" dirty="0">
                <a:solidFill>
                  <a:srgbClr val="002E54"/>
                </a:solidFill>
                <a:latin typeface="Roboto" panose="02000000000000000000" pitchFamily="2" charset="0"/>
              </a:rPr>
              <a:t>vanno d</a:t>
            </a:r>
            <a:r>
              <a:rPr lang="it-IT" b="0" i="0" u="none" strike="noStrike" dirty="0">
                <a:solidFill>
                  <a:srgbClr val="002E54"/>
                </a:solidFill>
                <a:effectLst/>
                <a:latin typeface="Roboto" panose="02000000000000000000" pitchFamily="2" charset="0"/>
              </a:rPr>
              <a:t>al dialogo </a:t>
            </a:r>
          </a:p>
          <a:p>
            <a:pPr algn="ctr"/>
            <a:r>
              <a:rPr lang="it-IT" b="0" i="0" u="none" strike="noStrike" dirty="0">
                <a:solidFill>
                  <a:srgbClr val="002E54"/>
                </a:solidFill>
                <a:effectLst/>
                <a:latin typeface="Roboto" panose="02000000000000000000" pitchFamily="2" charset="0"/>
              </a:rPr>
              <a:t>con gli utenti alla stesura di testi (come articoli, ricette, email, ecc.) </a:t>
            </a:r>
            <a:r>
              <a:rPr lang="it-IT" dirty="0">
                <a:solidFill>
                  <a:srgbClr val="002E54"/>
                </a:solidFill>
                <a:latin typeface="Roboto" panose="02000000000000000000" pitchFamily="2" charset="0"/>
              </a:rPr>
              <a:t>nonché </a:t>
            </a:r>
          </a:p>
          <a:p>
            <a:pPr algn="ctr"/>
            <a:r>
              <a:rPr lang="it-IT" b="0" i="0" u="none" strike="noStrike" dirty="0">
                <a:solidFill>
                  <a:srgbClr val="002E54"/>
                </a:solidFill>
                <a:effectLst/>
                <a:latin typeface="Roboto" panose="02000000000000000000" pitchFamily="2" charset="0"/>
              </a:rPr>
              <a:t>alla generazione di immagini (tramite la piattaforma </a:t>
            </a:r>
            <a:r>
              <a:rPr lang="it-IT" b="0" i="0" u="none" strike="noStrike" dirty="0" err="1">
                <a:solidFill>
                  <a:srgbClr val="002E54"/>
                </a:solidFill>
                <a:effectLst/>
                <a:latin typeface="Roboto" panose="02000000000000000000" pitchFamily="2" charset="0"/>
              </a:rPr>
              <a:t>PlaygroundAI</a:t>
            </a:r>
            <a:r>
              <a:rPr lang="it-IT" b="0" i="0" u="none" strike="noStrike" dirty="0">
                <a:solidFill>
                  <a:srgbClr val="002E54"/>
                </a:solidFill>
                <a:effectLst/>
                <a:latin typeface="Roboto" panose="02000000000000000000" pitchFamily="2" charset="0"/>
              </a:rPr>
              <a:t>), ha avuto problemi in tal </a:t>
            </a:r>
            <a:r>
              <a:rPr lang="it-IT" dirty="0">
                <a:solidFill>
                  <a:srgbClr val="002E54"/>
                </a:solidFill>
                <a:latin typeface="Roboto" panose="02000000000000000000" pitchFamily="2" charset="0"/>
              </a:rPr>
              <a:t>senso.</a:t>
            </a:r>
            <a:endParaRPr lang="it-IT" b="0" i="0" u="none" strike="noStrike" dirty="0">
              <a:solidFill>
                <a:srgbClr val="002E54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B3C36DD-D56E-BB9B-C60B-DA2AAA521D83}"/>
              </a:ext>
            </a:extLst>
          </p:cNvPr>
          <p:cNvSpPr txBox="1"/>
          <p:nvPr/>
        </p:nvSpPr>
        <p:spPr>
          <a:xfrm>
            <a:off x="984648" y="3640142"/>
            <a:ext cx="561596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Il </a:t>
            </a:r>
            <a:r>
              <a:rPr lang="it-IT" b="1" dirty="0"/>
              <a:t>31 marzo 2023</a:t>
            </a:r>
            <a:r>
              <a:rPr lang="it-IT" dirty="0"/>
              <a:t> la piattaforma Chat GPT è stato bloccata,</a:t>
            </a:r>
          </a:p>
          <a:p>
            <a:r>
              <a:rPr lang="it-IT" dirty="0"/>
              <a:t>con effetto immediato, dal </a:t>
            </a:r>
            <a:r>
              <a:rPr lang="it-IT" u="sng" dirty="0"/>
              <a:t>Garante per la Protezione</a:t>
            </a:r>
          </a:p>
          <a:p>
            <a:r>
              <a:rPr lang="it-IT" u="sng" dirty="0"/>
              <a:t>dei Dati Personali</a:t>
            </a:r>
            <a:r>
              <a:rPr lang="it-IT" dirty="0"/>
              <a:t>. </a:t>
            </a:r>
          </a:p>
          <a:p>
            <a:r>
              <a:rPr lang="it-IT" dirty="0"/>
              <a:t>La causa del blocco della piattaforma è la </a:t>
            </a:r>
            <a:r>
              <a:rPr lang="it-IT" b="1" dirty="0">
                <a:solidFill>
                  <a:srgbClr val="FF0000"/>
                </a:solidFill>
              </a:rPr>
              <a:t>raccolta illecita </a:t>
            </a:r>
          </a:p>
          <a:p>
            <a:r>
              <a:rPr lang="it-IT" b="1" dirty="0">
                <a:solidFill>
                  <a:srgbClr val="FF0000"/>
                </a:solidFill>
              </a:rPr>
              <a:t>di dati personali </a:t>
            </a:r>
            <a:r>
              <a:rPr lang="it-IT" dirty="0"/>
              <a:t>e l’assenza di sistemi per la verifica </a:t>
            </a:r>
          </a:p>
          <a:p>
            <a:r>
              <a:rPr lang="it-IT" dirty="0"/>
              <a:t>dell’età dei minori. </a:t>
            </a:r>
          </a:p>
          <a:p>
            <a:endParaRPr lang="it-IT" dirty="0"/>
          </a:p>
          <a:p>
            <a:r>
              <a:rPr lang="it-IT" dirty="0"/>
              <a:t>Successivamente, il </a:t>
            </a:r>
            <a:r>
              <a:rPr lang="it-IT" b="1" dirty="0"/>
              <a:t>28 Aprile 2023</a:t>
            </a:r>
            <a:r>
              <a:rPr lang="it-IT" dirty="0"/>
              <a:t> </a:t>
            </a:r>
            <a:r>
              <a:rPr lang="it-IT" dirty="0" err="1"/>
              <a:t>ChatGPT</a:t>
            </a:r>
            <a:r>
              <a:rPr lang="it-IT" dirty="0"/>
              <a:t> è tornato </a:t>
            </a:r>
          </a:p>
          <a:p>
            <a:r>
              <a:rPr lang="it-IT" dirty="0"/>
              <a:t>disponibile in Italia, ma ha dovuto implementare</a:t>
            </a:r>
          </a:p>
          <a:p>
            <a:r>
              <a:rPr lang="it-IT" dirty="0"/>
              <a:t>la sicurezza della Privacy e tutela dei dati. </a:t>
            </a:r>
          </a:p>
        </p:txBody>
      </p:sp>
    </p:spTree>
    <p:extLst>
      <p:ext uri="{BB962C8B-B14F-4D97-AF65-F5344CB8AC3E}">
        <p14:creationId xmlns:p14="http://schemas.microsoft.com/office/powerpoint/2010/main" val="20519979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871</TotalTime>
  <Words>2100</Words>
  <Application>Microsoft Macintosh PowerPoint</Application>
  <PresentationFormat>Widescreen</PresentationFormat>
  <Paragraphs>214</Paragraphs>
  <Slides>21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46" baseType="lpstr">
      <vt:lpstr>Aptos</vt:lpstr>
      <vt:lpstr>Arial</vt:lpstr>
      <vt:lpstr>Arial Rounded MT Bold</vt:lpstr>
      <vt:lpstr>Avenir Book</vt:lpstr>
      <vt:lpstr>Britannic Bold</vt:lpstr>
      <vt:lpstr>Calibri</vt:lpstr>
      <vt:lpstr>Calibri Light</vt:lpstr>
      <vt:lpstr>Candara</vt:lpstr>
      <vt:lpstr>Chalkboard</vt:lpstr>
      <vt:lpstr>Chalkboard SE</vt:lpstr>
      <vt:lpstr>Chalkduster</vt:lpstr>
      <vt:lpstr>CHARTER ROMAN</vt:lpstr>
      <vt:lpstr>Copperplate</vt:lpstr>
      <vt:lpstr>Garamond</vt:lpstr>
      <vt:lpstr>Google Sans</vt:lpstr>
      <vt:lpstr>Helvetica</vt:lpstr>
      <vt:lpstr>inherit</vt:lpstr>
      <vt:lpstr>Linux Libertine</vt:lpstr>
      <vt:lpstr>Lucida Calligraphy</vt:lpstr>
      <vt:lpstr>Merriweather</vt:lpstr>
      <vt:lpstr>Roboto</vt:lpstr>
      <vt:lpstr>Times New Roman</vt:lpstr>
      <vt:lpstr>Verdana</vt:lpstr>
      <vt:lpstr>Wingdings</vt:lpstr>
      <vt:lpstr>Tema di Office</vt:lpstr>
      <vt:lpstr>Presentazione standard di PowerPoint</vt:lpstr>
      <vt:lpstr>INTELLIGENZA ARTIFICIALE (IA)</vt:lpstr>
      <vt:lpstr>Un po’ di storia:  le origini di IA</vt:lpstr>
      <vt:lpstr>Presentazione standard di PowerPoint</vt:lpstr>
      <vt:lpstr>«METAVERSO»</vt:lpstr>
      <vt:lpstr>Dal punto di vista giuridico si pone la questione di  conciliare il concetto di «Metaverso» con quello di natura giuridica...</vt:lpstr>
      <vt:lpstr>Ma chi è il CONSUMATORE?</vt:lpstr>
      <vt:lpstr>CODICE DEL CONSUMO</vt:lpstr>
      <vt:lpstr>Problema della protezione  dei dati personali</vt:lpstr>
      <vt:lpstr>Problema dei «virtual influencer» </vt:lpstr>
      <vt:lpstr>Presentazione standard di PowerPoint</vt:lpstr>
      <vt:lpstr>NOZIONE DI  PRATICA COMMERCIALE (art. 18 c. cons.)</vt:lpstr>
      <vt:lpstr>Sono vietate la pratiche commerciali scorrette</vt:lpstr>
      <vt:lpstr>REGOLAMENTO DIGITAL CHART</vt:lpstr>
      <vt:lpstr>CLAUSOLE VESSATORIE:  cosa sono?</vt:lpstr>
      <vt:lpstr>Presentazione standard di PowerPoint</vt:lpstr>
      <vt:lpstr>Autorità Garante della Concorrenza e del Mercato (Antitrust): il caso Tik Tok provv. 18 gennaio 2022</vt:lpstr>
      <vt:lpstr>Presentazione standard di PowerPoint</vt:lpstr>
      <vt:lpstr>Il sistema Claudette</vt:lpstr>
      <vt:lpstr>Regolamento europeo su IA</vt:lpstr>
      <vt:lpstr>UOMO VS MACCHINA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Cristiana Boiti</dc:creator>
  <cp:lastModifiedBy>Cristiana Boiti</cp:lastModifiedBy>
  <cp:revision>67</cp:revision>
  <dcterms:created xsi:type="dcterms:W3CDTF">2024-02-23T09:35:30Z</dcterms:created>
  <dcterms:modified xsi:type="dcterms:W3CDTF">2024-03-21T07:40:36Z</dcterms:modified>
</cp:coreProperties>
</file>