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90" r:id="rId2"/>
    <p:sldId id="519" r:id="rId3"/>
    <p:sldId id="713" r:id="rId4"/>
    <p:sldId id="714" r:id="rId5"/>
    <p:sldId id="727" r:id="rId6"/>
    <p:sldId id="613" r:id="rId7"/>
    <p:sldId id="616" r:id="rId8"/>
    <p:sldId id="709" r:id="rId9"/>
    <p:sldId id="618" r:id="rId10"/>
    <p:sldId id="621" r:id="rId11"/>
    <p:sldId id="623" r:id="rId12"/>
    <p:sldId id="625" r:id="rId13"/>
    <p:sldId id="728" r:id="rId14"/>
    <p:sldId id="715" r:id="rId15"/>
    <p:sldId id="716" r:id="rId16"/>
    <p:sldId id="717" r:id="rId17"/>
    <p:sldId id="628" r:id="rId18"/>
    <p:sldId id="733" r:id="rId19"/>
    <p:sldId id="696" r:id="rId20"/>
    <p:sldId id="631" r:id="rId21"/>
    <p:sldId id="632" r:id="rId22"/>
    <p:sldId id="633" r:id="rId23"/>
    <p:sldId id="697" r:id="rId24"/>
    <p:sldId id="648" r:id="rId25"/>
    <p:sldId id="729" r:id="rId26"/>
    <p:sldId id="719" r:id="rId27"/>
    <p:sldId id="720" r:id="rId28"/>
    <p:sldId id="650" r:id="rId29"/>
    <p:sldId id="730" r:id="rId30"/>
    <p:sldId id="731" r:id="rId31"/>
    <p:sldId id="651" r:id="rId32"/>
    <p:sldId id="725" r:id="rId33"/>
    <p:sldId id="652" r:id="rId34"/>
    <p:sldId id="654" r:id="rId35"/>
    <p:sldId id="657" r:id="rId36"/>
    <p:sldId id="698" r:id="rId37"/>
    <p:sldId id="718" r:id="rId38"/>
    <p:sldId id="700" r:id="rId39"/>
    <p:sldId id="701" r:id="rId40"/>
    <p:sldId id="702" r:id="rId41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99FF"/>
    <a:srgbClr val="3333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9819" autoAdjust="0"/>
  </p:normalViewPr>
  <p:slideViewPr>
    <p:cSldViewPr>
      <p:cViewPr>
        <p:scale>
          <a:sx n="75" d="100"/>
          <a:sy n="75" d="100"/>
        </p:scale>
        <p:origin x="-3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54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7FEAB4-C444-4261-B275-C0D308D6D80F}" type="datetimeFigureOut">
              <a:rPr lang="en-GB" altLang="en-US"/>
              <a:pPr>
                <a:defRPr/>
              </a:pPr>
              <a:t>26/03/2025</a:t>
            </a:fld>
            <a:endParaRPr lang="en-GB" alt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65E28A-43E1-4710-9A90-73F361C0A661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5946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E5F9B3-8BC3-4FDD-8D44-13562594D2F8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29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E5F9B3-8BC3-4FDD-8D44-13562594D2F8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29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CFD28-E6FB-42C7-BA1A-E7F92E3CB6D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7286558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5DDD4-744E-4C54-A615-C817694F2FF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4593770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F5AF8-9901-4912-B76B-1019251C1AC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9380936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9FDA1-644A-4F5D-8B65-61CDF750F74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3951164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F946B-A61F-4BAF-BBEC-8C8A1181FC2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7358279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88068-5FE5-4196-A7AF-66B80D48CA0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7455865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85A7-696F-4046-BA3A-D7371FF6D984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6619539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6D169-8396-4F93-8EB7-CB40BEEE6EB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8739890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BDADC-5F7D-4CD0-9786-8DE06066EC3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484732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9AD6F-B394-4EFA-9BBB-D2E643978C4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4488694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C5ED0-4158-4555-BE20-FC79333641E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8734880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2A2AA38-C555-4090-929E-D0AACECF1D06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haymarketbooks.org/books/2101-environmentalism-from-belo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it-IT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/>
            </a:r>
            <a:br>
              <a:rPr lang="it-IT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</a:br>
            <a:r>
              <a:rPr lang="it-IT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/>
            </a:r>
            <a:br>
              <a:rPr lang="it-IT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</a:br>
            <a:r>
              <a:rPr lang="it-IT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Festival </a:t>
            </a:r>
            <a:r>
              <a:rPr lang="it-IT" sz="3200" b="1" dirty="0">
                <a:solidFill>
                  <a:srgbClr val="333399"/>
                </a:solidFill>
                <a:latin typeface="Georgia" panose="02040502050405020303" pitchFamily="18" charset="0"/>
              </a:rPr>
              <a:t>Terni </a:t>
            </a:r>
            <a:br>
              <a:rPr lang="it-IT" sz="3200" b="1" dirty="0">
                <a:solidFill>
                  <a:srgbClr val="333399"/>
                </a:solidFill>
                <a:latin typeface="Georgia" panose="02040502050405020303" pitchFamily="18" charset="0"/>
              </a:rPr>
            </a:br>
            <a:r>
              <a:rPr lang="it-IT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Terza  Edizione </a:t>
            </a:r>
            <a:r>
              <a:rPr lang="it-IT" sz="3200" b="1" dirty="0">
                <a:solidFill>
                  <a:srgbClr val="333399"/>
                </a:solidFill>
                <a:latin typeface="Georgia" panose="02040502050405020303" pitchFamily="18" charset="0"/>
              </a:rPr>
              <a:t>2024</a:t>
            </a:r>
            <a:br>
              <a:rPr lang="it-IT" sz="3200" b="1" dirty="0">
                <a:solidFill>
                  <a:srgbClr val="333399"/>
                </a:solidFill>
                <a:latin typeface="Georgia" panose="02040502050405020303" pitchFamily="18" charset="0"/>
              </a:rPr>
            </a:br>
            <a:r>
              <a:rPr lang="it-IT" altLang="en-US" sz="3200" b="1" dirty="0" smtClean="0">
                <a:solidFill>
                  <a:srgbClr val="336699"/>
                </a:solidFill>
                <a:latin typeface="Georgia" panose="02040502050405020303" pitchFamily="18" charset="0"/>
              </a:rPr>
              <a:t/>
            </a:r>
            <a:br>
              <a:rPr lang="it-IT" altLang="en-US" sz="3200" b="1" dirty="0" smtClean="0">
                <a:solidFill>
                  <a:srgbClr val="336699"/>
                </a:solidFill>
                <a:latin typeface="Georgia" panose="02040502050405020303" pitchFamily="18" charset="0"/>
              </a:rPr>
            </a:b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Le minacce della crisi entropica, </a:t>
            </a: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l’astuzia 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del capitalismo contemporaneo, l’esigenza di nuovi paradigmi economici</a:t>
            </a:r>
            <a:r>
              <a:rPr lang="it-IT" sz="3200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32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altLang="en-US" sz="3200" b="1" dirty="0">
                <a:solidFill>
                  <a:srgbClr val="336699"/>
                </a:solidFill>
                <a:latin typeface="Georgia" panose="02040502050405020303" pitchFamily="18" charset="0"/>
              </a:rPr>
              <a:t/>
            </a:r>
            <a:br>
              <a:rPr lang="it-IT" altLang="en-US" sz="3200" b="1" dirty="0">
                <a:solidFill>
                  <a:srgbClr val="336699"/>
                </a:solidFill>
                <a:latin typeface="Georgia" panose="02040502050405020303" pitchFamily="18" charset="0"/>
              </a:rPr>
            </a:br>
            <a:r>
              <a:rPr lang="it-IT" altLang="en-US" sz="3200" b="1" dirty="0" smtClean="0">
                <a:solidFill>
                  <a:srgbClr val="336699"/>
                </a:solidFill>
                <a:latin typeface="Georgia" panose="02040502050405020303" pitchFamily="18" charset="0"/>
              </a:rPr>
              <a:t>        </a:t>
            </a:r>
            <a:r>
              <a:rPr lang="it-IT" altLang="en-US" sz="32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Cristina </a:t>
            </a:r>
            <a:r>
              <a:rPr lang="it-IT" altLang="en-US" sz="3200" b="1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Montesi</a:t>
            </a:r>
            <a:r>
              <a:rPr lang="it-IT" altLang="en-US" sz="32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/>
            </a:r>
            <a:br>
              <a:rPr lang="it-IT" altLang="en-US" sz="32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</a:br>
            <a:r>
              <a:rPr lang="it-IT" altLang="en-US" sz="28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/>
            </a:r>
            <a:br>
              <a:rPr lang="it-IT" altLang="en-US" sz="28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</a:br>
            <a:r>
              <a:rPr lang="it-IT" altLang="en-US" sz="28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(Dipartimento di Economia, UNIPG)</a:t>
            </a:r>
            <a:br>
              <a:rPr lang="it-IT" altLang="en-US" sz="28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</a:br>
            <a:r>
              <a:rPr lang="it-IT" altLang="en-US" sz="28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/>
            </a:r>
            <a:br>
              <a:rPr lang="it-IT" altLang="en-US" sz="28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</a:br>
            <a:r>
              <a:rPr lang="it-IT" altLang="en-US" sz="28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Terni, 25 Marzo 2025</a:t>
            </a:r>
            <a:br>
              <a:rPr lang="it-IT" altLang="en-US" sz="28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</a:br>
            <a:r>
              <a:rPr lang="it-IT" altLang="en-US" sz="2800" b="1" dirty="0" smtClean="0">
                <a:solidFill>
                  <a:srgbClr val="336699"/>
                </a:solidFill>
                <a:latin typeface="Georgia" panose="02040502050405020303" pitchFamily="18" charset="0"/>
              </a:rPr>
              <a:t/>
            </a:r>
            <a:br>
              <a:rPr lang="it-IT" altLang="en-US" sz="2800" b="1" dirty="0" smtClean="0">
                <a:solidFill>
                  <a:srgbClr val="336699"/>
                </a:solidFill>
                <a:latin typeface="Georgia" panose="02040502050405020303" pitchFamily="18" charset="0"/>
              </a:rPr>
            </a:br>
            <a:endParaRPr lang="en-GB" altLang="en-US" sz="2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 </a:t>
            </a:r>
            <a:r>
              <a:rPr lang="en-US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fattori</a:t>
            </a:r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che</a:t>
            </a:r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sul</a:t>
            </a:r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versante</a:t>
            </a:r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del </a:t>
            </a:r>
            <a:r>
              <a:rPr lang="en-US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nucleare</a:t>
            </a:r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hanno</a:t>
            </a:r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maggiormente</a:t>
            </a:r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inciso</a:t>
            </a:r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sul</a:t>
            </a:r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28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Doomsday</a:t>
            </a:r>
            <a:r>
              <a:rPr lang="it-IT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Clock</a:t>
            </a:r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5029200"/>
          </a:xfrm>
        </p:spPr>
        <p:txBody>
          <a:bodyPr/>
          <a:lstStyle/>
          <a:p>
            <a:pPr>
              <a:spcBef>
                <a:spcPts val="528"/>
              </a:spcBef>
              <a:buFont typeface="Wingdings" panose="05000000000000000000" pitchFamily="2" charset="2"/>
              <a:buChar char="§"/>
            </a:pPr>
            <a:r>
              <a:rPr lang="it-IT" sz="2500" b="1" dirty="0">
                <a:solidFill>
                  <a:srgbClr val="333399"/>
                </a:solidFill>
                <a:latin typeface="Georgia" panose="02040502050405020303" pitchFamily="18" charset="0"/>
              </a:rPr>
              <a:t>minaccia dell’uso di armi atomiche da parte </a:t>
            </a:r>
            <a:r>
              <a:rPr lang="it-IT" sz="25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della Russia nel guerra con l’Ucraina</a:t>
            </a:r>
          </a:p>
          <a:p>
            <a:pPr>
              <a:spcBef>
                <a:spcPts val="528"/>
              </a:spcBef>
              <a:buFont typeface="Wingdings" panose="05000000000000000000" pitchFamily="2" charset="2"/>
              <a:buChar char="§"/>
            </a:pPr>
            <a:r>
              <a:rPr lang="it-IT" sz="2500" b="1" dirty="0">
                <a:solidFill>
                  <a:srgbClr val="333399"/>
                </a:solidFill>
                <a:latin typeface="Georgia" panose="02040502050405020303" pitchFamily="18" charset="0"/>
              </a:rPr>
              <a:t>minaccia dell’uso di armi atomiche da parte </a:t>
            </a:r>
            <a:r>
              <a:rPr lang="it-IT" sz="25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di Israele nel </a:t>
            </a:r>
            <a:r>
              <a:rPr lang="it-IT" sz="2500" b="1" dirty="0">
                <a:solidFill>
                  <a:srgbClr val="333399"/>
                </a:solidFill>
                <a:latin typeface="Georgia" panose="02040502050405020303" pitchFamily="18" charset="0"/>
              </a:rPr>
              <a:t>conflitto </a:t>
            </a:r>
            <a:r>
              <a:rPr lang="it-IT" sz="25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con </a:t>
            </a:r>
            <a:r>
              <a:rPr lang="it-IT" sz="2500" b="1" dirty="0" err="1" smtClean="0">
                <a:solidFill>
                  <a:srgbClr val="333399"/>
                </a:solidFill>
                <a:latin typeface="Georgia" panose="02040502050405020303" pitchFamily="18" charset="0"/>
              </a:rPr>
              <a:t>Hamas</a:t>
            </a:r>
            <a:r>
              <a:rPr lang="it-IT" sz="25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 nella guerra di Gaza</a:t>
            </a:r>
          </a:p>
          <a:p>
            <a:pPr>
              <a:spcBef>
                <a:spcPts val="528"/>
              </a:spcBef>
              <a:buFont typeface="Wingdings" panose="05000000000000000000" pitchFamily="2" charset="2"/>
              <a:buChar char="§"/>
            </a:pPr>
            <a:r>
              <a:rPr lang="it-IT" sz="25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rischio di allargamento all’Iran potenza atomica della guerra di Gaza</a:t>
            </a:r>
          </a:p>
          <a:p>
            <a:pPr lvl="0">
              <a:spcBef>
                <a:spcPts val="528"/>
              </a:spcBef>
              <a:buFont typeface="Wingdings" panose="05000000000000000000" pitchFamily="2" charset="2"/>
              <a:buChar char="§"/>
            </a:pPr>
            <a:r>
              <a:rPr lang="it-IT" sz="2500" b="1" dirty="0">
                <a:solidFill>
                  <a:srgbClr val="333399"/>
                </a:solidFill>
                <a:latin typeface="Georgia" panose="02040502050405020303" pitchFamily="18" charset="0"/>
              </a:rPr>
              <a:t>proliferazione e modernizzazione delle armi nucleari </a:t>
            </a:r>
          </a:p>
          <a:p>
            <a:pPr>
              <a:spcBef>
                <a:spcPts val="528"/>
              </a:spcBef>
              <a:buFont typeface="Wingdings" panose="05000000000000000000" pitchFamily="2" charset="2"/>
              <a:buChar char="§"/>
            </a:pPr>
            <a:r>
              <a:rPr lang="it-IT" sz="2500" b="1" dirty="0">
                <a:solidFill>
                  <a:srgbClr val="333399"/>
                </a:solidFill>
                <a:latin typeface="Georgia" panose="02040502050405020303" pitchFamily="18" charset="0"/>
              </a:rPr>
              <a:t>blocco dei negoziati </a:t>
            </a:r>
            <a:r>
              <a:rPr lang="it-IT" sz="25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e mancato </a:t>
            </a:r>
            <a:r>
              <a:rPr lang="it-IT" sz="2500" b="1" dirty="0">
                <a:solidFill>
                  <a:srgbClr val="333399"/>
                </a:solidFill>
                <a:latin typeface="Georgia" panose="02040502050405020303" pitchFamily="18" charset="0"/>
              </a:rPr>
              <a:t>rinnovo/adesione di alcuni paesi ad accordi internazionali sul nucleare</a:t>
            </a:r>
          </a:p>
        </p:txBody>
      </p:sp>
    </p:spTree>
    <p:extLst>
      <p:ext uri="{BB962C8B-B14F-4D97-AF65-F5344CB8AC3E}">
        <p14:creationId xmlns:p14="http://schemas.microsoft.com/office/powerpoint/2010/main" val="214267201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it-IT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36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Closer</a:t>
            </a:r>
            <a:r>
              <a:rPr lang="it-IT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36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than</a:t>
            </a:r>
            <a:r>
              <a:rPr lang="it-IT" sz="3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36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ever</a:t>
            </a:r>
            <a:r>
              <a:rPr lang="it-IT" sz="3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  <a:br>
              <a:rPr lang="it-IT" sz="36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36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It</a:t>
            </a:r>
            <a:r>
              <a:rPr lang="it-IT" sz="3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36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is</a:t>
            </a:r>
            <a:r>
              <a:rPr lang="it-IT" sz="3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36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now</a:t>
            </a:r>
            <a:r>
              <a:rPr lang="it-IT" sz="3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89 </a:t>
            </a:r>
            <a:r>
              <a:rPr lang="it-IT" sz="36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seconds</a:t>
            </a:r>
            <a:r>
              <a:rPr lang="it-IT" sz="3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to </a:t>
            </a:r>
            <a:r>
              <a:rPr lang="it-IT" sz="36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midnight</a:t>
            </a:r>
            <a:r>
              <a:rPr lang="it-IT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36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it-IT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7170" name="Picture 2" descr="C:\Users\Utente\Desktop\Documents\ConvegnoFedericoCaffe2025Immagini\clock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181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0149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Altre cause di 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accelerazione </a:t>
            </a: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dello scivolamento verso la catastrofe…</a:t>
            </a:r>
            <a:endParaRPr lang="it-IT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Il peggioramento 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dello stato generale delle relazioni internazionali </a:t>
            </a:r>
            <a:endParaRPr lang="it-IT" b="1" dirty="0" smtClean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Gli 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“effetti traboccamento” dei conflitti in </a:t>
            </a:r>
            <a:r>
              <a:rPr lang="it-IT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atto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I colpi di stato e conflitti regionali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L’uso 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più  intensivo e non regolamentato di tecnologia </a:t>
            </a:r>
            <a:r>
              <a:rPr lang="it-IT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«dirompente» 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4761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Altre cause di accelerazione dello scivolamento verso la catastrofe…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L’aumento di competizione anche nella conquista dello spazio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L’inadeguatezza, a livello mondiale, delle politiche di mitigazione e di adattamento al mutamento climatico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Le minacce biologiche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La sempre più diffusa disinformazione </a:t>
            </a:r>
            <a:endParaRPr lang="it-IT" sz="2800" b="1" dirty="0" smtClean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La frammentazione e la sovrabbondanza di informazioni</a:t>
            </a:r>
            <a:endParaRPr lang="it-IT" sz="2800" b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792267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La Grande Regressione</a:t>
            </a:r>
            <a:endParaRPr lang="it-IT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1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ritorno al nazionalismo</a:t>
            </a:r>
            <a:r>
              <a:rPr lang="it-IT" sz="18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nascita di movimenti</a:t>
            </a:r>
            <a:r>
              <a:rPr lang="it-IT" sz="1800" b="1" dirty="0">
                <a:solidFill>
                  <a:srgbClr val="333399"/>
                </a:solidFill>
                <a:latin typeface="Georgia" panose="02040502050405020303" pitchFamily="18" charset="0"/>
              </a:rPr>
              <a:t> identitari, xenofobi, </a:t>
            </a:r>
            <a:r>
              <a:rPr lang="it-IT" sz="18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islamofobi</a:t>
            </a:r>
            <a:r>
              <a:rPr lang="it-IT" sz="1800" b="1" dirty="0">
                <a:solidFill>
                  <a:srgbClr val="333399"/>
                </a:solidFill>
                <a:latin typeface="Georgia" panose="02040502050405020303" pitchFamily="18" charset="0"/>
              </a:rPr>
              <a:t>, </a:t>
            </a:r>
            <a:r>
              <a:rPr lang="it-IT" sz="1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populisti </a:t>
            </a:r>
            <a:r>
              <a:rPr lang="it-IT" sz="1800" b="1" dirty="0">
                <a:solidFill>
                  <a:srgbClr val="333399"/>
                </a:solidFill>
                <a:latin typeface="Georgia" panose="02040502050405020303" pitchFamily="18" charset="0"/>
              </a:rPr>
              <a:t>in molti paesi </a:t>
            </a:r>
            <a:r>
              <a:rPr lang="it-IT" sz="1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occidentali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1800" b="1" dirty="0">
                <a:solidFill>
                  <a:srgbClr val="333399"/>
                </a:solidFill>
                <a:latin typeface="Georgia" panose="02040502050405020303" pitchFamily="18" charset="0"/>
              </a:rPr>
              <a:t>ripristino di </a:t>
            </a:r>
            <a:r>
              <a:rPr lang="it-IT" sz="1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politiche law and </a:t>
            </a:r>
            <a:r>
              <a:rPr lang="it-IT" sz="1800" b="1" i="1" dirty="0" err="1">
                <a:solidFill>
                  <a:srgbClr val="333399"/>
                </a:solidFill>
                <a:latin typeface="Georgia" panose="02040502050405020303" pitchFamily="18" charset="0"/>
              </a:rPr>
              <a:t>order</a:t>
            </a:r>
            <a:r>
              <a:rPr lang="it-IT" sz="1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  </a:t>
            </a:r>
            <a:endParaRPr lang="it-IT" sz="1800" b="1" i="1" dirty="0" smtClean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1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insorgenza di disprezzo </a:t>
            </a:r>
            <a:r>
              <a:rPr lang="it-IT" sz="1800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e violenza nei </a:t>
            </a:r>
            <a:r>
              <a:rPr lang="it-IT" sz="1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confronti di donne e minoranze</a:t>
            </a:r>
            <a:r>
              <a:rPr lang="it-IT" sz="18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endParaRPr lang="it-IT" sz="1800" b="1" i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erezione di muri ai confini</a:t>
            </a:r>
            <a:r>
              <a:rPr lang="it-IT" sz="18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endParaRPr lang="it-IT" sz="1800" b="1" dirty="0" smtClean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peggioramento</a:t>
            </a:r>
            <a:r>
              <a:rPr lang="it-IT" sz="1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it-IT" sz="1800" b="1" dirty="0">
                <a:solidFill>
                  <a:srgbClr val="333399"/>
                </a:solidFill>
                <a:latin typeface="Georgia" panose="02040502050405020303" pitchFamily="18" charset="0"/>
              </a:rPr>
              <a:t>di 6 dei primi 10 </a:t>
            </a:r>
            <a:r>
              <a:rPr lang="it-IT" sz="1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paesi più fragili</a:t>
            </a:r>
            <a:r>
              <a:rPr lang="it-IT" sz="1800" b="1" dirty="0">
                <a:solidFill>
                  <a:srgbClr val="333399"/>
                </a:solidFill>
                <a:latin typeface="Georgia" panose="02040502050405020303" pitchFamily="18" charset="0"/>
              </a:rPr>
              <a:t> al mondo dal punto di vista della forza dello Stato al loro interno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indebolimento delle democrazie a livello mondiale</a:t>
            </a:r>
            <a:r>
              <a:rPr lang="it-IT" sz="18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Picture 3" descr="C:\Users\Utente\Desktop\Documents\FestivalSostenibilitaScuoleImmagini2024\GrandeRegressione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65" y="1600200"/>
            <a:ext cx="2836270" cy="4525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4665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70 muri divisori esistenti nel mondo </a:t>
            </a:r>
            <a:b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nel 2023</a:t>
            </a:r>
            <a:endParaRPr lang="it-IT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Utente\Desktop\Documents\ConvegnoFedericoCaffe2025Immagini\Countries-with-border-walls-20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7614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Fragile </a:t>
            </a:r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States Index Heat 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Map (2024) </a:t>
            </a:r>
            <a:r>
              <a:rPr lang="en-US" b="1" dirty="0"/>
              <a:t/>
            </a:r>
            <a:br>
              <a:rPr lang="en-US" b="1" dirty="0"/>
            </a:br>
            <a:endParaRPr lang="it-IT" dirty="0"/>
          </a:p>
        </p:txBody>
      </p:sp>
      <p:pic>
        <p:nvPicPr>
          <p:cNvPr id="2050" name="Picture 2" descr="C:\Users\Utente\Desktop\Documents\ConvegnoFedericoCaffe2025Immagini\Fragile_States_Index_2023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562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3140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Rapporti 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che testimoniano una regressione in atto </a:t>
            </a: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anche sul 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fronte delle disuguaglianze</a:t>
            </a:r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it-IT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World </a:t>
            </a:r>
            <a:r>
              <a:rPr lang="it-IT" b="1" dirty="0" err="1">
                <a:solidFill>
                  <a:srgbClr val="333399"/>
                </a:solidFill>
                <a:latin typeface="Georgia" panose="02040502050405020303" pitchFamily="18" charset="0"/>
              </a:rPr>
              <a:t>Inequality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 Report </a:t>
            </a:r>
            <a:r>
              <a:rPr lang="it-IT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2022</a:t>
            </a:r>
          </a:p>
          <a:p>
            <a:r>
              <a:rPr lang="en-US" b="1" dirty="0">
                <a:solidFill>
                  <a:srgbClr val="333399"/>
                </a:solidFill>
                <a:latin typeface="Georgia" panose="02040502050405020303" pitchFamily="18" charset="0"/>
              </a:rPr>
              <a:t>Oxfam Report 2024 INEQUALITY </a:t>
            </a:r>
            <a:r>
              <a:rPr lang="en-US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INC. </a:t>
            </a:r>
            <a:r>
              <a:rPr lang="en-US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How </a:t>
            </a:r>
            <a:r>
              <a:rPr lang="en-US" b="1" i="1" dirty="0">
                <a:solidFill>
                  <a:srgbClr val="333399"/>
                </a:solidFill>
                <a:latin typeface="Georgia" panose="02040502050405020303" pitchFamily="18" charset="0"/>
              </a:rPr>
              <a:t>corporate </a:t>
            </a:r>
            <a:r>
              <a:rPr lang="en-US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power divides </a:t>
            </a:r>
            <a:r>
              <a:rPr lang="en-US" b="1" i="1" dirty="0">
                <a:solidFill>
                  <a:srgbClr val="333399"/>
                </a:solidFill>
                <a:latin typeface="Georgia" panose="02040502050405020303" pitchFamily="18" charset="0"/>
              </a:rPr>
              <a:t>our </a:t>
            </a:r>
            <a:r>
              <a:rPr lang="en-US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world and </a:t>
            </a:r>
            <a:r>
              <a:rPr lang="en-US" b="1" i="1" dirty="0">
                <a:solidFill>
                  <a:srgbClr val="333399"/>
                </a:solidFill>
                <a:latin typeface="Georgia" panose="02040502050405020303" pitchFamily="18" charset="0"/>
              </a:rPr>
              <a:t>the need for a </a:t>
            </a:r>
            <a:r>
              <a:rPr lang="en-US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new era </a:t>
            </a:r>
            <a:r>
              <a:rPr lang="en-US" b="1" i="1" dirty="0">
                <a:solidFill>
                  <a:srgbClr val="333399"/>
                </a:solidFill>
                <a:latin typeface="Georgia" panose="02040502050405020303" pitchFamily="18" charset="0"/>
              </a:rPr>
              <a:t>of public action</a:t>
            </a:r>
            <a:endParaRPr lang="it-IT" b="1" i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rgbClr val="3333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8640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Disuguaglianza</a:t>
            </a:r>
            <a:r>
              <a:rPr lang="it-IT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. Che cosa si può fare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Le 15 proposte di Tony </a:t>
            </a:r>
            <a:r>
              <a:rPr lang="it-IT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Atkinson</a:t>
            </a:r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b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it-IT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C:\Users\Utente\Desktop\Documents\ConvegnoFedericoCaffe2025Immagini\Atkins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752600"/>
            <a:ext cx="3082297" cy="4419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tente\Desktop\Documents\ConvegnoFedericoCaffe2025Immagini\anthony-atkins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2667000"/>
            <a:ext cx="3581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2723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The Sustainable Development Goals Report 2023: </a:t>
            </a:r>
            <a:r>
              <a:rPr lang="it-IT" sz="28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Towards</a:t>
            </a:r>
            <a: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a Rescue Plan </a:t>
            </a:r>
            <a: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for </a:t>
            </a:r>
            <a:r>
              <a:rPr lang="it-IT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People and Planet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” </a:t>
            </a:r>
            <a:endParaRPr lang="it-IT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Considerando soltanto </a:t>
            </a:r>
            <a:r>
              <a:rPr lang="it-IT" b="1" dirty="0">
                <a:solidFill>
                  <a:srgbClr val="FF0000"/>
                </a:solidFill>
                <a:latin typeface="Georgia" panose="02040502050405020303" pitchFamily="18" charset="0"/>
              </a:rPr>
              <a:t>138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  dei </a:t>
            </a:r>
            <a:r>
              <a:rPr lang="it-IT" b="1" dirty="0">
                <a:solidFill>
                  <a:srgbClr val="FF0000"/>
                </a:solidFill>
                <a:latin typeface="Georgia" panose="02040502050405020303" pitchFamily="18" charset="0"/>
              </a:rPr>
              <a:t>169 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Target legati agli obiettivi (quelli per cui sono disponibili dati affidabili), solo nel </a:t>
            </a:r>
            <a:r>
              <a:rPr lang="it-IT" b="1" dirty="0">
                <a:solidFill>
                  <a:srgbClr val="FF0000"/>
                </a:solidFill>
                <a:latin typeface="Georgia" panose="02040502050405020303" pitchFamily="18" charset="0"/>
              </a:rPr>
              <a:t>17%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 dei casi si è sulla buona strada per raggiungere i valori obiettivo, nel </a:t>
            </a:r>
            <a:r>
              <a:rPr lang="it-IT" b="1" dirty="0">
                <a:solidFill>
                  <a:srgbClr val="FF0000"/>
                </a:solidFill>
                <a:latin typeface="Georgia" panose="02040502050405020303" pitchFamily="18" charset="0"/>
              </a:rPr>
              <a:t>48%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 si registrano progressi minimi, nel </a:t>
            </a:r>
            <a:r>
              <a:rPr lang="it-IT" b="1" dirty="0">
                <a:solidFill>
                  <a:srgbClr val="FF0000"/>
                </a:solidFill>
                <a:latin typeface="Georgia" panose="02040502050405020303" pitchFamily="18" charset="0"/>
              </a:rPr>
              <a:t>35%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 addirittura stagnazione o regressione.</a:t>
            </a:r>
          </a:p>
        </p:txBody>
      </p:sp>
    </p:spTree>
    <p:extLst>
      <p:ext uri="{BB962C8B-B14F-4D97-AF65-F5344CB8AC3E}">
        <p14:creationId xmlns:p14="http://schemas.microsoft.com/office/powerpoint/2010/main" val="427172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it-IT" sz="2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La </a:t>
            </a:r>
            <a:r>
              <a:rPr lang="it-IT" sz="2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grande catastrofe. Dieci minacce per il nostro </a:t>
            </a:r>
            <a:r>
              <a:rPr lang="it-IT" sz="2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futuro </a:t>
            </a:r>
            <a:r>
              <a:rPr lang="it-IT" sz="2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e le strategie per </a:t>
            </a:r>
            <a:r>
              <a:rPr lang="it-IT" sz="2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sopravvivere</a:t>
            </a:r>
            <a:r>
              <a:rPr lang="it-IT" sz="2600" i="1" dirty="0" smtClean="0">
                <a:latin typeface="Georgia" panose="02040502050405020303" pitchFamily="18" charset="0"/>
              </a:rPr>
              <a:t> </a:t>
            </a:r>
            <a:br>
              <a:rPr lang="it-IT" sz="2600" i="1" dirty="0" smtClean="0">
                <a:latin typeface="Georgia" panose="02040502050405020303" pitchFamily="18" charset="0"/>
              </a:rPr>
            </a:br>
            <a:r>
              <a:rPr lang="it-IT" sz="20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di</a:t>
            </a:r>
            <a:r>
              <a:rPr lang="it-IT" sz="2000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it-IT" sz="2000" b="1" dirty="0" err="1" smtClean="0">
                <a:solidFill>
                  <a:srgbClr val="333399"/>
                </a:solidFill>
                <a:latin typeface="Georgia" panose="02040502050405020303" pitchFamily="18" charset="0"/>
              </a:rPr>
              <a:t>Nouriel</a:t>
            </a:r>
            <a:r>
              <a:rPr lang="it-IT" sz="20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it-IT" sz="20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Roubini</a:t>
            </a: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it-IT" sz="2000" b="1" dirty="0">
                <a:latin typeface="Georgia" panose="02040502050405020303" pitchFamily="18" charset="0"/>
              </a:rPr>
              <a:t/>
            </a:r>
            <a:br>
              <a:rPr lang="it-IT" sz="2000" b="1" dirty="0">
                <a:latin typeface="Georgia" panose="02040502050405020303" pitchFamily="18" charset="0"/>
              </a:rPr>
            </a:br>
            <a:endParaRPr lang="en-GB" altLang="en-US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048000" cy="44196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endParaRPr lang="it-IT" sz="1800" b="1" dirty="0" smtClean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953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accumulazione del </a:t>
            </a:r>
            <a:r>
              <a:rPr lang="it-IT" sz="20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debito pubblico </a:t>
            </a:r>
            <a:endParaRPr lang="it-IT" sz="2000" b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crisi finanziarie pubbliche e private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invecchiamento della popolazione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trappola del denaro facile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stagflazione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tracolli delle valute ed instabilità finanziaria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fine della globalizzazione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intelligenza artificiale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guerre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un pianeta inabitabile</a:t>
            </a:r>
          </a:p>
          <a:p>
            <a:endParaRPr lang="it-IT" sz="1800" dirty="0"/>
          </a:p>
        </p:txBody>
      </p:sp>
      <p:pic>
        <p:nvPicPr>
          <p:cNvPr id="13" name="Picture 2" descr="C:\Users\Utente\Desktop\Documents\Abstractgender\9788807174230_0_0_536_0_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048000" cy="44196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Global Gender Gap </a:t>
            </a:r>
            <a:r>
              <a:rPr lang="it-IT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2024</a:t>
            </a:r>
            <a:br>
              <a:rPr lang="it-IT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32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Insight</a:t>
            </a:r>
            <a:r>
              <a:rPr lang="it-IT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Report</a:t>
            </a:r>
            <a:endParaRPr lang="it-IT" sz="3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it-IT" sz="30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Il Rapporto ha </a:t>
            </a:r>
            <a:r>
              <a:rPr lang="it-IT" sz="3000" b="1" dirty="0">
                <a:solidFill>
                  <a:srgbClr val="333399"/>
                </a:solidFill>
                <a:latin typeface="Georgia" panose="02040502050405020303" pitchFamily="18" charset="0"/>
              </a:rPr>
              <a:t>certificato che la percentuale del divario di genere che, mediamente, è stata colmata </a:t>
            </a:r>
            <a:r>
              <a:rPr lang="it-IT" sz="30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a livello mondiale è </a:t>
            </a:r>
            <a:r>
              <a:rPr lang="it-IT" sz="3000" b="1" dirty="0">
                <a:solidFill>
                  <a:srgbClr val="333399"/>
                </a:solidFill>
                <a:latin typeface="Georgia" panose="02040502050405020303" pitchFamily="18" charset="0"/>
              </a:rPr>
              <a:t>stata del </a:t>
            </a:r>
            <a:r>
              <a:rPr lang="it-IT" sz="3000" b="1" dirty="0">
                <a:solidFill>
                  <a:srgbClr val="FF0000"/>
                </a:solidFill>
                <a:latin typeface="Georgia" panose="02040502050405020303" pitchFamily="18" charset="0"/>
              </a:rPr>
              <a:t>68,5%</a:t>
            </a:r>
            <a:r>
              <a:rPr lang="it-IT" sz="3000" b="1" dirty="0">
                <a:solidFill>
                  <a:srgbClr val="333399"/>
                </a:solidFill>
                <a:latin typeface="Georgia" panose="02040502050405020303" pitchFamily="18" charset="0"/>
              </a:rPr>
              <a:t>, con un lievissimo miglioramento di </a:t>
            </a:r>
            <a:r>
              <a:rPr lang="it-IT" sz="3000" b="1" dirty="0">
                <a:solidFill>
                  <a:srgbClr val="FF0000"/>
                </a:solidFill>
                <a:latin typeface="Georgia" panose="02040502050405020303" pitchFamily="18" charset="0"/>
              </a:rPr>
              <a:t>0,1 </a:t>
            </a:r>
            <a:r>
              <a:rPr lang="it-IT" sz="3000" b="1" dirty="0">
                <a:solidFill>
                  <a:srgbClr val="333399"/>
                </a:solidFill>
                <a:latin typeface="Georgia" panose="02040502050405020303" pitchFamily="18" charset="0"/>
              </a:rPr>
              <a:t>punti percentuali rispetto al 2023. </a:t>
            </a:r>
            <a:endParaRPr lang="it-IT" sz="3000" b="1" dirty="0" smtClean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sz="30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Con </a:t>
            </a:r>
            <a:r>
              <a:rPr lang="it-IT" sz="3000" b="1" dirty="0">
                <a:solidFill>
                  <a:srgbClr val="333399"/>
                </a:solidFill>
                <a:latin typeface="Georgia" panose="02040502050405020303" pitchFamily="18" charset="0"/>
              </a:rPr>
              <a:t>il ritmo attuale di progresso, ci vorranno </a:t>
            </a:r>
            <a:r>
              <a:rPr lang="it-IT" sz="3000" b="1" dirty="0">
                <a:solidFill>
                  <a:srgbClr val="FF0000"/>
                </a:solidFill>
                <a:latin typeface="Georgia" panose="02040502050405020303" pitchFamily="18" charset="0"/>
              </a:rPr>
              <a:t>134 </a:t>
            </a:r>
            <a:r>
              <a:rPr lang="it-IT" sz="3000" b="1" dirty="0">
                <a:solidFill>
                  <a:srgbClr val="333399"/>
                </a:solidFill>
                <a:latin typeface="Georgia" panose="02040502050405020303" pitchFamily="18" charset="0"/>
              </a:rPr>
              <a:t>anni per colmare, a livello mondiale, i differenziali esistenti e raggiungere la parità.</a:t>
            </a:r>
          </a:p>
        </p:txBody>
      </p:sp>
    </p:spTree>
    <p:extLst>
      <p:ext uri="{BB962C8B-B14F-4D97-AF65-F5344CB8AC3E}">
        <p14:creationId xmlns:p14="http://schemas.microsoft.com/office/powerpoint/2010/main" val="379812514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Pierluigi 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Ciocca </a:t>
            </a: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Del </a:t>
            </a:r>
            <a:r>
              <a:rPr lang="it-IT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capitalismo. Un pregio e tre difetti</a:t>
            </a:r>
            <a:endParaRPr lang="it-IT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86200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I tre difetti del capitalismo contemporaneo: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l’essere </a:t>
            </a:r>
            <a:r>
              <a:rPr lang="it-IT" b="1" i="1" dirty="0">
                <a:solidFill>
                  <a:srgbClr val="333399"/>
                </a:solidFill>
                <a:latin typeface="Georgia" panose="02040502050405020303" pitchFamily="18" charset="0"/>
              </a:rPr>
              <a:t>iniquo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, </a:t>
            </a:r>
            <a:r>
              <a:rPr lang="it-IT" b="1" i="1" dirty="0">
                <a:solidFill>
                  <a:srgbClr val="333399"/>
                </a:solidFill>
                <a:latin typeface="Georgia" panose="02040502050405020303" pitchFamily="18" charset="0"/>
              </a:rPr>
              <a:t>instabile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, </a:t>
            </a:r>
            <a:r>
              <a:rPr lang="it-IT" b="1" i="1" dirty="0">
                <a:solidFill>
                  <a:srgbClr val="333399"/>
                </a:solidFill>
                <a:latin typeface="Georgia" panose="02040502050405020303" pitchFamily="18" charset="0"/>
              </a:rPr>
              <a:t>inquinante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it-IT" sz="2400" b="1" dirty="0"/>
              <a:t> </a:t>
            </a:r>
            <a:endParaRPr lang="it-IT" sz="2400" dirty="0"/>
          </a:p>
          <a:p>
            <a:pPr>
              <a:buFont typeface="Wingdings" panose="05000000000000000000" pitchFamily="2" charset="2"/>
              <a:buChar char="§"/>
            </a:pPr>
            <a:endParaRPr lang="it-IT" sz="24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8194" name="Picture 2" descr="C:\Users\Utente\Desktop\Documents\ConvegnoFedericoCaffe2025Immagini\Ciocc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2743200" cy="40386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2551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Elisabeth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Kolbert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La </a:t>
            </a:r>
            <a:r>
              <a:rPr lang="it-IT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sesta estinzione</a:t>
            </a:r>
            <a:endParaRPr lang="it-IT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Se i primi cinque eventi catastrofici, i cosiddetti «Big </a:t>
            </a:r>
            <a:r>
              <a:rPr lang="it-IT" sz="20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Five</a:t>
            </a: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», hanno riguardato ere lontanissime e causato l’estinzione di massa di almeno il 75% delle specie di volta in volta viventi sulla Terra, l’ultimo, ormai in corso, è la cosiddetta </a:t>
            </a:r>
            <a:r>
              <a:rPr lang="it-IT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Sesta Estinzione</a:t>
            </a: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, </a:t>
            </a:r>
            <a:r>
              <a:rPr lang="it-IT" sz="20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dovuta all’</a:t>
            </a:r>
            <a:r>
              <a:rPr lang="it-IT" sz="2000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homo</a:t>
            </a:r>
            <a:r>
              <a:rPr lang="it-IT" sz="20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it-IT" sz="2000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sapiens</a:t>
            </a:r>
            <a:r>
              <a:rPr lang="it-IT" sz="20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,</a:t>
            </a:r>
            <a:r>
              <a:rPr lang="it-IT" sz="2000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it-IT" sz="20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comparso</a:t>
            </a:r>
            <a:r>
              <a:rPr lang="it-IT" sz="2000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it-IT" sz="20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sulla Terra appena duecentomila </a:t>
            </a:r>
            <a:r>
              <a:rPr lang="it-IT" sz="2000" b="1" dirty="0">
                <a:solidFill>
                  <a:srgbClr val="333399"/>
                </a:solidFill>
                <a:latin typeface="Georgia" panose="02040502050405020303" pitchFamily="18" charset="0"/>
              </a:rPr>
              <a:t>anni </a:t>
            </a:r>
            <a:r>
              <a:rPr lang="it-IT" sz="20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fa</a:t>
            </a:r>
            <a:endParaRPr lang="it-IT" dirty="0"/>
          </a:p>
        </p:txBody>
      </p:sp>
      <p:pic>
        <p:nvPicPr>
          <p:cNvPr id="9218" name="Picture 2" descr="C:\Users\Utente\Desktop\Documents\ConvegnoFedericoCaffe2025Immagini\Kolbe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28" y="1600200"/>
            <a:ext cx="2936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77986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Non 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la fine del mondo in assoluto, ma la fine del mondo come lo </a:t>
            </a: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conoscevamo…</a:t>
            </a:r>
            <a:r>
              <a:rPr lang="it-IT" sz="2800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28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it-IT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C:\Users\Utente\Desktop\Documents\ConvegnoFedericoCaffe2025Immagini\Trum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895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I primi 78 ordini esecutivi </a:t>
            </a:r>
            <a:r>
              <a:rPr lang="it-IT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del Presidente Trump segnano 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una drastica cesura con il </a:t>
            </a:r>
            <a:r>
              <a:rPr lang="it-IT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passato </a:t>
            </a:r>
            <a:endParaRPr lang="it-IT" b="1" dirty="0">
              <a:solidFill>
                <a:srgbClr val="3333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8083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Il nuovo corso degli Usa secondo Donald Trump</a:t>
            </a:r>
            <a:endParaRPr lang="it-IT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il ritorno </a:t>
            </a:r>
            <a: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ad </a:t>
            </a:r>
            <a:r>
              <a:rPr lang="it-IT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una guerra dei </a:t>
            </a:r>
            <a: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dazi </a:t>
            </a:r>
            <a:r>
              <a:rPr lang="it-IT" sz="2800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all’insegna di una </a:t>
            </a:r>
            <a:r>
              <a:rPr lang="it-IT" sz="2800" b="1" i="1" dirty="0" err="1">
                <a:solidFill>
                  <a:srgbClr val="333399"/>
                </a:solidFill>
                <a:latin typeface="Georgia" panose="02040502050405020303" pitchFamily="18" charset="0"/>
              </a:rPr>
              <a:t>deglobalizzazione</a:t>
            </a: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 anarchica ed unilaterale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la </a:t>
            </a: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messa in crisi del multilateralismo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l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’</a:t>
            </a: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esplicitazione di una chiara volontà di potenza con mire imperialistiche</a:t>
            </a:r>
            <a:endParaRPr lang="it-IT" sz="2800" b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il tramonto delle alleanze tradizionali degli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USA (fine dell’atlantismo, ovvero del rapporto preferenziale con l’EU);</a:t>
            </a:r>
            <a:endParaRPr lang="it-IT" sz="2800" b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it-IT" sz="2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9919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Il nuovo corso degli Usa secondo Donald Trump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it-IT" b="1" i="1" dirty="0">
                <a:solidFill>
                  <a:srgbClr val="333399"/>
                </a:solidFill>
                <a:latin typeface="Georgia" panose="02040502050405020303" pitchFamily="18" charset="0"/>
              </a:rPr>
              <a:t>l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’</a:t>
            </a:r>
            <a:r>
              <a:rPr lang="it-IT" b="1" i="1" dirty="0">
                <a:solidFill>
                  <a:srgbClr val="333399"/>
                </a:solidFill>
                <a:latin typeface="Georgia" panose="02040502050405020303" pitchFamily="18" charset="0"/>
              </a:rPr>
              <a:t>interpretazione delle relazioni internazionali più in termini di rapporti di forza che non in termini di rispetto delle regole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;</a:t>
            </a:r>
            <a:r>
              <a:rPr lang="it-IT" b="1" i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endParaRPr lang="it-IT" b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b="1" i="1" dirty="0">
                <a:solidFill>
                  <a:srgbClr val="FF0000"/>
                </a:solidFill>
                <a:latin typeface="Georgia" panose="02040502050405020303" pitchFamily="18" charset="0"/>
              </a:rPr>
              <a:t>l’idea di meno Stato, meno tasse, meno regole: </a:t>
            </a:r>
            <a:r>
              <a:rPr lang="it-IT" b="1" i="1" dirty="0">
                <a:solidFill>
                  <a:srgbClr val="333399"/>
                </a:solidFill>
                <a:latin typeface="Georgia" panose="02040502050405020303" pitchFamily="18" charset="0"/>
              </a:rPr>
              <a:t>un 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revival dello «</a:t>
            </a:r>
            <a:r>
              <a:rPr lang="it-IT" b="1" i="1" dirty="0">
                <a:solidFill>
                  <a:srgbClr val="333399"/>
                </a:solidFill>
                <a:latin typeface="Georgia" panose="02040502050405020303" pitchFamily="18" charset="0"/>
              </a:rPr>
              <a:t>Stato minimo»</a:t>
            </a: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 alla Robert </a:t>
            </a:r>
            <a:r>
              <a:rPr lang="it-IT" b="1" dirty="0" err="1">
                <a:solidFill>
                  <a:srgbClr val="333399"/>
                </a:solidFill>
                <a:latin typeface="Georgia" panose="02040502050405020303" pitchFamily="18" charset="0"/>
              </a:rPr>
              <a:t>Nozick</a:t>
            </a:r>
            <a:r>
              <a:rPr lang="it-IT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b="1" i="1" dirty="0">
                <a:solidFill>
                  <a:srgbClr val="FF0000"/>
                </a:solidFill>
                <a:latin typeface="Georgia" panose="02040502050405020303" pitchFamily="18" charset="0"/>
              </a:rPr>
              <a:t>l’istituzione di due riserve nazionali di </a:t>
            </a:r>
            <a:r>
              <a:rPr lang="it-IT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criptovalute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3678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b="1" dirty="0" smtClean="0">
                <a:latin typeface="Georgia" panose="02040502050405020303" pitchFamily="18" charset="0"/>
              </a:rPr>
              <a:t/>
            </a:r>
            <a:br>
              <a:rPr lang="it-IT" sz="2000" b="1" dirty="0" smtClean="0">
                <a:latin typeface="Georgia" panose="02040502050405020303" pitchFamily="18" charset="0"/>
              </a:rPr>
            </a:b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Gli </a:t>
            </a:r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elementi caratterizzanti una Rivoluzione industriale e la spiegazione del perché sono così destabilizzanti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Le cinque 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Rivoluzioni Industriali </a:t>
            </a: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sono tutte state 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connesse a: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ad 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un cambiamento di paradigma scientifico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alla contestuale nascita di nuove scienze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al progresso tecnologico strettamente collegato al mutamento di paradigma scientifico ed allo sviluppo di nuove scienze </a:t>
            </a: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(</a:t>
            </a:r>
            <a: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tecnologie </a:t>
            </a:r>
            <a:r>
              <a:rPr lang="it-IT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prometeiche</a:t>
            </a:r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collegate ad </a:t>
            </a:r>
            <a:r>
              <a:rPr lang="it-IT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innovazioni </a:t>
            </a:r>
            <a: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radicali</a:t>
            </a: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)</a:t>
            </a:r>
            <a:endParaRPr lang="it-IT" sz="2800" b="1" i="1" dirty="0" smtClean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sz="2000" dirty="0">
              <a:solidFill>
                <a:srgbClr val="3333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2075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Gli </a:t>
            </a:r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elementi caratterizzanti una Rivoluzione industriale e la spiegazione del perché sono così destabilizzanti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alla scoperta e valorizzazione di uno o più “fattori chiave” strategici per l’economia, fattori chiave che sono indissolubilmente legati al predetto progresso tecnologico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ad un mutamento quantitativo e qualitativo del lavoro e della sua organizzazione, ma anche ad una parallela trasformazione dell’impresa</a:t>
            </a:r>
            <a:r>
              <a:rPr lang="it-IT" sz="2800" b="1" dirty="0">
                <a:solidFill>
                  <a:srgbClr val="0099FF"/>
                </a:solidFill>
                <a:latin typeface="Georgia" panose="02040502050405020303" pitchFamily="18" charset="0"/>
              </a:rPr>
              <a:t> 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e della società.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34514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572000"/>
          </a:xfrm>
        </p:spPr>
        <p:txBody>
          <a:bodyPr/>
          <a:lstStyle/>
          <a:p>
            <a:pPr marL="0" indent="0">
              <a:buNone/>
            </a:pPr>
            <a:r>
              <a:rPr lang="it-IT" sz="25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Oggi </a:t>
            </a:r>
            <a:r>
              <a:rPr lang="it-IT" sz="2500" b="1" dirty="0">
                <a:solidFill>
                  <a:srgbClr val="333399"/>
                </a:solidFill>
                <a:latin typeface="Georgia" panose="02040502050405020303" pitchFamily="18" charset="0"/>
              </a:rPr>
              <a:t>si può parlare di una </a:t>
            </a:r>
            <a:r>
              <a:rPr lang="it-IT" sz="25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«Seconda Grande Trasformazione</a:t>
            </a:r>
            <a:r>
              <a:rPr lang="it-IT" sz="2500" b="1" dirty="0">
                <a:solidFill>
                  <a:srgbClr val="333399"/>
                </a:solidFill>
                <a:latin typeface="Georgia" panose="02040502050405020303" pitchFamily="18" charset="0"/>
              </a:rPr>
              <a:t>» di tipo </a:t>
            </a:r>
            <a:r>
              <a:rPr lang="it-IT" sz="25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polanyiano</a:t>
            </a:r>
            <a:r>
              <a:rPr lang="it-IT" sz="2500" b="1" dirty="0">
                <a:solidFill>
                  <a:srgbClr val="333399"/>
                </a:solidFill>
                <a:latin typeface="Georgia" panose="02040502050405020303" pitchFamily="18" charset="0"/>
              </a:rPr>
              <a:t> legata alla </a:t>
            </a:r>
            <a:r>
              <a:rPr lang="it-IT" sz="2500" b="1" i="1" dirty="0">
                <a:solidFill>
                  <a:srgbClr val="333399"/>
                </a:solidFill>
                <a:latin typeface="Georgia" panose="02040502050405020303" pitchFamily="18" charset="0"/>
              </a:rPr>
              <a:t>Quarta Rivoluzione Industriale</a:t>
            </a:r>
            <a:r>
              <a:rPr lang="it-IT" sz="2500" b="1" dirty="0">
                <a:solidFill>
                  <a:srgbClr val="333399"/>
                </a:solidFill>
                <a:latin typeface="Georgia" panose="02040502050405020303" pitchFamily="18" charset="0"/>
              </a:rPr>
              <a:t> (Internet of </a:t>
            </a:r>
            <a:r>
              <a:rPr lang="it-IT" sz="25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things</a:t>
            </a:r>
            <a:r>
              <a:rPr lang="it-IT" sz="2500" b="1" dirty="0">
                <a:solidFill>
                  <a:srgbClr val="333399"/>
                </a:solidFill>
                <a:latin typeface="Georgia" panose="02040502050405020303" pitchFamily="18" charset="0"/>
              </a:rPr>
              <a:t>) ed alla </a:t>
            </a:r>
            <a:r>
              <a:rPr lang="it-IT" sz="2500" b="1" i="1" dirty="0">
                <a:solidFill>
                  <a:srgbClr val="333399"/>
                </a:solidFill>
                <a:latin typeface="Georgia" panose="02040502050405020303" pitchFamily="18" charset="0"/>
              </a:rPr>
              <a:t>Quinta Rivoluzione Industriale</a:t>
            </a:r>
            <a:r>
              <a:rPr lang="it-IT" sz="2500" b="1" dirty="0">
                <a:solidFill>
                  <a:srgbClr val="333399"/>
                </a:solidFill>
                <a:latin typeface="Georgia" panose="02040502050405020303" pitchFamily="18" charset="0"/>
              </a:rPr>
              <a:t> (avvento della AI). 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381000" y="2438400"/>
            <a:ext cx="3962400" cy="27432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1267" name="Picture 3" descr="C:\Users\Utente\Desktop\Documents\ConvegnoFedericoCaffe2025Immagini\polyani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962400" cy="2743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algn="just"/>
            <a:r>
              <a:rPr lang="it-IT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The Great </a:t>
            </a:r>
            <a:r>
              <a:rPr lang="it-IT" sz="32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Transformation</a:t>
            </a:r>
            <a:r>
              <a:rPr lang="it-IT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descritta da Karl </a:t>
            </a:r>
            <a:r>
              <a:rPr lang="it-IT" sz="32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Polanyi</a:t>
            </a: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si ripresenta oggi?</a:t>
            </a:r>
            <a:endParaRPr lang="it-IT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1517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Quale Grande Trasformazione aveva prodotto la Prima Rivoluzione industriale</a:t>
            </a:r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secondo Karl </a:t>
            </a:r>
            <a:r>
              <a:rPr lang="it-IT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Polanyi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? </a:t>
            </a:r>
            <a:endParaRPr lang="it-IT" sz="2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 lvl="0"/>
            <a:r>
              <a:rPr lang="it-IT" sz="2600" b="1" dirty="0">
                <a:solidFill>
                  <a:srgbClr val="333399"/>
                </a:solidFill>
                <a:latin typeface="Georgia" panose="02040502050405020303" pitchFamily="18" charset="0"/>
              </a:rPr>
              <a:t>mercificazione di lavoro, terra, moneta </a:t>
            </a:r>
          </a:p>
          <a:p>
            <a:pPr lvl="0"/>
            <a:r>
              <a:rPr lang="it-IT" sz="2600" b="1" dirty="0">
                <a:solidFill>
                  <a:srgbClr val="333399"/>
                </a:solidFill>
                <a:latin typeface="Georgia" panose="02040502050405020303" pitchFamily="18" charset="0"/>
              </a:rPr>
              <a:t>separazione tra mercato e società per cui i mercati non erano più incorporati (come nel Medioevo) nella società, ma erano ormai liberi da vincoli sociali, culturali e politici </a:t>
            </a:r>
          </a:p>
          <a:p>
            <a:pPr lvl="0"/>
            <a:r>
              <a:rPr lang="it-IT" sz="2600" b="1" dirty="0">
                <a:solidFill>
                  <a:srgbClr val="333399"/>
                </a:solidFill>
                <a:latin typeface="Georgia" panose="02040502050405020303" pitchFamily="18" charset="0"/>
              </a:rPr>
              <a:t>subalternità della società al mercato </a:t>
            </a:r>
          </a:p>
          <a:p>
            <a:pPr lvl="0"/>
            <a:r>
              <a:rPr lang="it-IT" sz="2600" b="1" dirty="0">
                <a:solidFill>
                  <a:srgbClr val="333399"/>
                </a:solidFill>
                <a:latin typeface="Georgia" panose="02040502050405020303" pitchFamily="18" charset="0"/>
              </a:rPr>
              <a:t>primato dello scambio di mercato e scomparsa delle altre forme alternative di circolazione dei beni (dono e redistribuzione)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852554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it-IT" sz="3200" b="1" i="1" dirty="0" smtClean="0">
                <a:latin typeface="Georgia" panose="02040502050405020303" pitchFamily="18" charset="0"/>
              </a:rPr>
              <a:t/>
            </a:r>
            <a:br>
              <a:rPr lang="it-IT" sz="3200" b="1" i="1" dirty="0" smtClean="0">
                <a:latin typeface="Georgia" panose="02040502050405020303" pitchFamily="18" charset="0"/>
              </a:rPr>
            </a:br>
            <a:r>
              <a:rPr lang="it-IT" sz="33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Why</a:t>
            </a:r>
            <a:r>
              <a:rPr lang="it-IT" sz="33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33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We</a:t>
            </a:r>
            <a:r>
              <a:rPr lang="it-IT" sz="33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must </a:t>
            </a:r>
            <a:r>
              <a:rPr lang="it-IT" sz="33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resist</a:t>
            </a:r>
            <a:r>
              <a:rPr lang="it-IT" sz="33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33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Geoeconomic</a:t>
            </a:r>
            <a:r>
              <a:rPr lang="it-IT" sz="33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33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Fragmentation</a:t>
            </a:r>
            <a:r>
              <a:rPr lang="it-IT" sz="3300" b="1" i="1" dirty="0">
                <a:solidFill>
                  <a:srgbClr val="FF0000"/>
                </a:solidFill>
                <a:latin typeface="Georgia" panose="02040502050405020303" pitchFamily="18" charset="0"/>
              </a:rPr>
              <a:t>-and How</a:t>
            </a:r>
            <a:r>
              <a:rPr lang="it-IT" sz="3300" b="1" dirty="0">
                <a:solidFill>
                  <a:srgbClr val="FF0000"/>
                </a:solidFill>
                <a:latin typeface="Georgia" panose="02040502050405020303" pitchFamily="18" charset="0"/>
              </a:rPr>
              <a:t>, 2022</a:t>
            </a:r>
            <a:r>
              <a:rPr lang="it-IT" sz="3300" dirty="0"/>
              <a:t/>
            </a:r>
            <a:br>
              <a:rPr lang="it-IT" sz="3300" dirty="0"/>
            </a:br>
            <a:r>
              <a:rPr lang="it-IT" sz="27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Kristalina</a:t>
            </a:r>
            <a:r>
              <a:rPr lang="it-IT" sz="27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it-IT" sz="27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Georgieva</a:t>
            </a:r>
            <a:r>
              <a:rPr lang="it-IT" sz="2700" b="1" dirty="0">
                <a:solidFill>
                  <a:srgbClr val="333399"/>
                </a:solidFill>
                <a:latin typeface="Georgia" panose="02040502050405020303" pitchFamily="18" charset="0"/>
              </a:rPr>
              <a:t> - Gita </a:t>
            </a:r>
            <a:r>
              <a:rPr lang="it-IT" sz="27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Gopinath</a:t>
            </a:r>
            <a:r>
              <a:rPr lang="it-IT" sz="2700" b="1" dirty="0">
                <a:solidFill>
                  <a:srgbClr val="333399"/>
                </a:solidFill>
                <a:latin typeface="Georgia" panose="02040502050405020303" pitchFamily="18" charset="0"/>
              </a:rPr>
              <a:t> - </a:t>
            </a:r>
            <a:r>
              <a:rPr lang="it-IT" sz="27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Ceyla</a:t>
            </a:r>
            <a:r>
              <a:rPr lang="it-IT" sz="27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it-IT" sz="27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Pazarbasioglu</a:t>
            </a:r>
            <a:r>
              <a:rPr lang="it-IT" sz="2700" b="1" dirty="0">
                <a:solidFill>
                  <a:srgbClr val="333399"/>
                </a:solidFill>
                <a:latin typeface="Georgia" panose="02040502050405020303" pitchFamily="18" charset="0"/>
              </a:rPr>
              <a:t/>
            </a:r>
            <a:br>
              <a:rPr lang="it-IT" sz="2700" b="1" dirty="0">
                <a:solidFill>
                  <a:srgbClr val="333399"/>
                </a:solidFill>
                <a:latin typeface="Georgia" panose="02040502050405020303" pitchFamily="18" charset="0"/>
              </a:rPr>
            </a:br>
            <a:endParaRPr lang="it-IT" sz="2700" dirty="0"/>
          </a:p>
        </p:txBody>
      </p:sp>
      <p:pic>
        <p:nvPicPr>
          <p:cNvPr id="10" name="Picture 5" descr="C:\Users\Utente\Desktop\Documents\ConvegnoFedericoCaffe2025Immagini\Kristalina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48000"/>
            <a:ext cx="223224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tente\Desktop\Documents\ConvegnoFedericoCaffe2025Immagini\ceyla-pazarbasiogl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48000"/>
            <a:ext cx="2232248" cy="25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ente\Desktop\Documents\ConvegnoFedericoCaffe2025Immagini\Gopinath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2811760" cy="25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736101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Quale Grande Trasformazione aveva prodotto la 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Prima Rivoluzione </a:t>
            </a:r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industriale secondo Karl </a:t>
            </a:r>
            <a:r>
              <a:rPr lang="it-IT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Polanyi</a:t>
            </a:r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?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erosione delle relazioni tra gli uomini e della relazione tra uomo e la natura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visione del mercato come </a:t>
            </a: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entità che si auto-regola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, che risponde alle leggi di mercato, </a:t>
            </a: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mano invisibile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 del mercato che garantisce l’armonia sociale, </a:t>
            </a: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non interferenza dello Stato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 in campo economico, </a:t>
            </a: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primato dell’interesse personale</a:t>
            </a:r>
            <a:endParaRPr lang="it-IT" sz="2800" b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3417853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Le 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diverse forme di </a:t>
            </a: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capitalismo contemporaneo</a:t>
            </a:r>
            <a:r>
              <a:rPr lang="it-IT" sz="3200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32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2800" dirty="0"/>
              <a:t> </a:t>
            </a:r>
            <a:br>
              <a:rPr lang="it-IT" sz="2800" dirty="0"/>
            </a:br>
            <a:endParaRPr lang="it-IT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Capitalismo finanziario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Capitalismo patrimoniale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Capitalismo digitale delle piattaforme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Capitalismo di </a:t>
            </a:r>
            <a:r>
              <a:rPr lang="it-IT" sz="2800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sorveglianza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Capitalismo di condivisione</a:t>
            </a:r>
            <a:endParaRPr lang="it-IT" sz="2800" b="1" i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Capitalismo degli </a:t>
            </a:r>
            <a:r>
              <a:rPr lang="it-IT" sz="2800" b="1" i="1" dirty="0" err="1">
                <a:solidFill>
                  <a:srgbClr val="333399"/>
                </a:solidFill>
                <a:latin typeface="Georgia" panose="02040502050405020303" pitchFamily="18" charset="0"/>
              </a:rPr>
              <a:t>influencer</a:t>
            </a:r>
            <a:endParaRPr lang="it-IT" sz="2800" b="1" i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Capitalismo plutocratico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Capitalismo </a:t>
            </a:r>
            <a:r>
              <a:rPr lang="it-IT" sz="2800" b="1" i="1" dirty="0" err="1">
                <a:solidFill>
                  <a:srgbClr val="333399"/>
                </a:solidFill>
                <a:latin typeface="Georgia" panose="02040502050405020303" pitchFamily="18" charset="0"/>
              </a:rPr>
              <a:t>woke</a:t>
            </a:r>
            <a:endParaRPr lang="it-IT" sz="2800" b="1" i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b="1" i="1" dirty="0">
                <a:solidFill>
                  <a:srgbClr val="333399"/>
                </a:solidFill>
                <a:latin typeface="Georgia" panose="02040502050405020303" pitchFamily="18" charset="0"/>
              </a:rPr>
              <a:t>Capitalismo compassionevole</a:t>
            </a:r>
          </a:p>
          <a:p>
            <a:pPr marL="0" indent="0">
              <a:buNone/>
            </a:pPr>
            <a:r>
              <a:rPr lang="it-IT" sz="2800" dirty="0"/>
              <a:t> </a:t>
            </a:r>
          </a:p>
          <a:p>
            <a:pPr marL="0" indent="0">
              <a:buNone/>
            </a:pPr>
            <a:r>
              <a:rPr lang="it-IT" sz="2800" dirty="0"/>
              <a:t> </a:t>
            </a:r>
          </a:p>
          <a:p>
            <a:pPr marL="0" indent="0">
              <a:buNone/>
            </a:pPr>
            <a:endParaRPr lang="it-IT" sz="28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6961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Il capitalismo della sorveglianza</a:t>
            </a:r>
            <a:endParaRPr lang="it-IT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123" name="Picture 3" descr="C:\Users\Utente\Desktop\Documents\FestivalSostenibilitaScuoleImmagini2025\cover_image_zuboff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276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tente\Desktop\Documents\FestivalSostenibilitaScuoleImmagini2025\Zuboff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49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6825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Altri 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connotati </a:t>
            </a: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del capitalismo attuale diversi rispetto 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al </a:t>
            </a: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passato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it-IT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il capitalismo contemporaneo </a:t>
            </a: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non necessita della democrazia liberale</a:t>
            </a:r>
            <a:endParaRPr lang="it-IT" sz="2800" b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il capitalismo contemporaneo si basa </a:t>
            </a: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sull’innovazione «dirompente» più distruttiva dell’ordine dato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il capitalismo contemporaneo si fonda sulla idolatria della tecnica che </a:t>
            </a: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è scivolata lungo le 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seguenti derive: </a:t>
            </a:r>
            <a:r>
              <a:rPr lang="it-IT" sz="28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transumanesimo</a:t>
            </a:r>
            <a: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, </a:t>
            </a:r>
            <a:r>
              <a:rPr lang="it-IT" sz="28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lungotermismo</a:t>
            </a:r>
            <a: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, altruismo efficace</a:t>
            </a:r>
            <a:endParaRPr lang="it-IT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1915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L’esigenza di nuovi paradigma 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economici interdisciplinari: 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l’Economia Civile di Antonio Genovesi</a:t>
            </a:r>
            <a:endParaRPr lang="it-IT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C:\Users\Utente\Desktop\Documents\GrossetoEconomiaCivile2019\AntonioGenoves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34290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tente\Desktop\Documents\AdamSmith\Genovesi_-_Lezioni_di_commercio,_1769_-_191.ti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810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3142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it-IT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L’incontro </a:t>
            </a:r>
            <a:r>
              <a:rPr lang="it-IT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tra Re Salomone e la Regina di Saba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“La 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Regina di Saba,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sentita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la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fama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di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Salomone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,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venne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per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metterlo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alla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prova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con </a:t>
            </a:r>
            <a:r>
              <a:rPr lang="en-US" sz="2400" b="1" i="1" dirty="0" err="1">
                <a:solidFill>
                  <a:srgbClr val="333399"/>
                </a:solidFill>
                <a:latin typeface="Georgia" panose="02040502050405020303" pitchFamily="18" charset="0"/>
              </a:rPr>
              <a:t>enigmi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…Si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presentò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a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Salomone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e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gli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parlò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di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tutto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quello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che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aveva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nel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suo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cuore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.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Salomone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le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chiarì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tutto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quanto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ella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diceva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; non ci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fu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i="1" dirty="0" err="1">
                <a:solidFill>
                  <a:srgbClr val="333399"/>
                </a:solidFill>
                <a:latin typeface="Georgia" panose="02040502050405020303" pitchFamily="18" charset="0"/>
              </a:rPr>
              <a:t>parola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tanto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i="1" dirty="0" err="1">
                <a:solidFill>
                  <a:srgbClr val="333399"/>
                </a:solidFill>
                <a:latin typeface="Georgia" panose="02040502050405020303" pitchFamily="18" charset="0"/>
              </a:rPr>
              <a:t>nascosta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al re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che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egli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non </a:t>
            </a:r>
            <a:r>
              <a:rPr lang="en-US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potesse</a:t>
            </a:r>
            <a:r>
              <a:rPr lang="en-US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  <a:latin typeface="Georgia" panose="02040502050405020303" pitchFamily="18" charset="0"/>
              </a:rPr>
              <a:t>spiegarle</a:t>
            </a:r>
            <a:r>
              <a:rPr lang="en-US" sz="24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” </a:t>
            </a:r>
            <a:endParaRPr lang="it-IT" sz="2400" b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sz="2400" b="1" dirty="0">
              <a:solidFill>
                <a:srgbClr val="333399"/>
              </a:solidFill>
              <a:latin typeface="Georgia" panose="02040502050405020303" pitchFamily="18" charset="0"/>
            </a:endParaRPr>
          </a:p>
        </p:txBody>
      </p:sp>
      <p:pic>
        <p:nvPicPr>
          <p:cNvPr id="13314" name="Picture 2" descr="C:\Users\Utente\Desktop\Documents\ConvegnoFedericoCaffe2025Immagini\reineesalamo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3" y="1600200"/>
            <a:ext cx="34324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0668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lvl="0"/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Universalizzazione 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del </a:t>
            </a:r>
            <a:r>
              <a:rPr lang="it-IT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principio di sussidiarietà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it-IT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333399"/>
                </a:solidFill>
                <a:latin typeface="Georgia" panose="02040502050405020303" pitchFamily="18" charset="0"/>
              </a:rPr>
              <a:t>L’universalizzazione della sussidiarietà può procedere in due direzioni: </a:t>
            </a:r>
            <a:r>
              <a:rPr lang="it-IT" b="1" i="1" dirty="0">
                <a:solidFill>
                  <a:srgbClr val="333399"/>
                </a:solidFill>
                <a:latin typeface="Georgia" panose="02040502050405020303" pitchFamily="18" charset="0"/>
              </a:rPr>
              <a:t>allargamento del suo campo di  applicazione</a:t>
            </a:r>
            <a:r>
              <a:rPr lang="it-IT" dirty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it-IT" dirty="0" smtClean="0">
                <a:solidFill>
                  <a:srgbClr val="333399"/>
                </a:solidFill>
                <a:latin typeface="Georgia" panose="02040502050405020303" pitchFamily="18" charset="0"/>
              </a:rPr>
              <a:t>(dall’area del welfare all’ambiente) </a:t>
            </a:r>
            <a:r>
              <a:rPr lang="it-IT" dirty="0">
                <a:solidFill>
                  <a:srgbClr val="333399"/>
                </a:solidFill>
                <a:latin typeface="Georgia" panose="02040502050405020303" pitchFamily="18" charset="0"/>
              </a:rPr>
              <a:t>e suo </a:t>
            </a:r>
            <a:r>
              <a:rPr lang="it-IT" b="1" i="1" dirty="0">
                <a:solidFill>
                  <a:srgbClr val="333399"/>
                </a:solidFill>
                <a:latin typeface="Georgia" panose="02040502050405020303" pitchFamily="18" charset="0"/>
              </a:rPr>
              <a:t>impiego a livello internazionale in veste di voice ed </a:t>
            </a:r>
            <a:r>
              <a:rPr lang="it-IT" b="1" i="1" dirty="0" err="1">
                <a:solidFill>
                  <a:srgbClr val="333399"/>
                </a:solidFill>
                <a:latin typeface="Georgia" panose="02040502050405020303" pitchFamily="18" charset="0"/>
              </a:rPr>
              <a:t>advocacy</a:t>
            </a:r>
            <a:r>
              <a:rPr lang="it-IT" dirty="0">
                <a:solidFill>
                  <a:srgbClr val="333399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it-IT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57559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it-IT" sz="2000" dirty="0" smtClean="0">
                <a:latin typeface="Georgia" panose="02040502050405020303" pitchFamily="18" charset="0"/>
                <a:hlinkClick r:id="rId2"/>
              </a:rPr>
              <a:t/>
            </a:r>
            <a:br>
              <a:rPr lang="it-IT" sz="2000" dirty="0" smtClean="0">
                <a:latin typeface="Georgia" panose="02040502050405020303" pitchFamily="18" charset="0"/>
                <a:hlinkClick r:id="rId2"/>
              </a:rPr>
            </a:br>
            <a:r>
              <a:rPr lang="it-IT" sz="2800" b="1" dirty="0" err="1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Environmentalism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 from </a:t>
            </a:r>
            <a:r>
              <a:rPr lang="it-IT" sz="2800" b="1" dirty="0" err="1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Below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: How Global </a:t>
            </a:r>
            <a:r>
              <a:rPr lang="it-IT" sz="2800" b="1" dirty="0" err="1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People’s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Movements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 are </a:t>
            </a:r>
            <a:r>
              <a:rPr lang="it-IT" sz="2800" b="1" dirty="0" err="1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leading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 the </a:t>
            </a:r>
            <a:r>
              <a:rPr lang="it-IT" sz="2800" b="1" dirty="0" err="1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Fight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 for </a:t>
            </a:r>
            <a:r>
              <a:rPr lang="it-IT" sz="2800" b="1" dirty="0" err="1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Our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 Planet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Ashley Dawson</a:t>
            </a:r>
            <a:b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</a:br>
            <a:endParaRPr lang="it-IT" sz="2800" b="1" dirty="0">
              <a:solidFill>
                <a:srgbClr val="333399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Utente\Desktop\Documents\FestivalSostenibilitaScuoleImmagini2025\Ambientalismo dalbass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tente\Desktop\Documents\FestivalSostenibilitaScuoleImmagini2025\Ashle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819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0580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Il </a:t>
            </a:r>
            <a:r>
              <a:rPr lang="it-IT" sz="32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mindset</a:t>
            </a: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per fronteggiare la crisi entropica: «l’ottimismo tragico»</a:t>
            </a:r>
            <a:endParaRPr lang="it-IT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600" b="1" dirty="0">
                <a:solidFill>
                  <a:srgbClr val="333399"/>
                </a:solidFill>
                <a:latin typeface="Georgia" panose="02040502050405020303" pitchFamily="18" charset="0"/>
              </a:rPr>
              <a:t>L’ottimismo può cautamente permanere per diversi motivi: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6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per </a:t>
            </a:r>
            <a:r>
              <a:rPr lang="it-IT" sz="2600" b="1" dirty="0">
                <a:solidFill>
                  <a:srgbClr val="333399"/>
                </a:solidFill>
                <a:latin typeface="Georgia" panose="02040502050405020303" pitchFamily="18" charset="0"/>
              </a:rPr>
              <a:t>motivi, come mette in luce la biologia, legati all’evoluzione </a:t>
            </a:r>
            <a:endParaRPr lang="it-IT" sz="2600" b="1" dirty="0" smtClean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26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per </a:t>
            </a:r>
            <a:r>
              <a:rPr lang="it-IT" sz="2600" b="1" dirty="0">
                <a:solidFill>
                  <a:srgbClr val="333399"/>
                </a:solidFill>
                <a:latin typeface="Georgia" panose="02040502050405020303" pitchFamily="18" charset="0"/>
              </a:rPr>
              <a:t>la fiducia (anche se non cieca ed esclusiva) nel progresso scientifico e tecnologico;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600" b="1" dirty="0">
                <a:solidFill>
                  <a:srgbClr val="333399"/>
                </a:solidFill>
                <a:latin typeface="Georgia" panose="02040502050405020303" pitchFamily="18" charset="0"/>
              </a:rPr>
              <a:t>per il ricorso alla virtù della speranza come ci viene curiosamente  suggerito sia da Edgar </a:t>
            </a:r>
            <a:r>
              <a:rPr lang="it-IT" sz="26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Morin</a:t>
            </a:r>
            <a:r>
              <a:rPr lang="it-IT" sz="2600" b="1" dirty="0">
                <a:solidFill>
                  <a:srgbClr val="333399"/>
                </a:solidFill>
                <a:latin typeface="Georgia" panose="02040502050405020303" pitchFamily="18" charset="0"/>
              </a:rPr>
              <a:t> che da Papa </a:t>
            </a:r>
            <a:r>
              <a:rPr lang="it-IT" sz="26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Francesco </a:t>
            </a:r>
            <a:endParaRPr lang="it-IT" sz="2600" b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77175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 quattro </a:t>
            </a:r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principi di speranza 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secondo Edgar </a:t>
            </a:r>
            <a:r>
              <a:rPr lang="it-IT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Morin</a:t>
            </a:r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71600"/>
            <a:ext cx="7543800" cy="51054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Il primo principio è quello “del sorgere dell’improbabile [..] Tutto è possibile davanti ai venti contrari”.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Il secondo principio è la constatazione che l’umanità, come altri organismi viventi, “ha in sé delle qualità generatrici/rigeneratrici”.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Il terzo principio, già formulato da </a:t>
            </a:r>
            <a:r>
              <a:rPr lang="it-IT" sz="24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Hölderlin</a:t>
            </a:r>
            <a:r>
              <a:rPr lang="it-IT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, si può riassumere nei suoi versi “Lì dove cresce il pericolo, lì cresce anche ciò che salva”.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Il quarto principio è l’insopprimibile “aspirazione dell’umanità ad un’altra vita e a un altro </a:t>
            </a:r>
            <a:r>
              <a:rPr lang="it-IT" sz="24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mondo</a:t>
            </a:r>
            <a:endParaRPr lang="it-IT" sz="36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2478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Il rischio di una potenziale confluenza </a:t>
            </a:r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di </a:t>
            </a:r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calamità…</a:t>
            </a:r>
            <a:endParaRPr lang="it-IT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“l'economia globale affronta forse la sua prova più grande dalla seconda guerra mondiale [..] </a:t>
            </a:r>
            <a:endParaRPr lang="it-IT" sz="2800" b="1" dirty="0" smtClean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L’invasione 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dell'Ucraina da parte della Russia ha aggravato la crisi dovuta alla pandemia di Covid-19[..] Le crisi si susseguono una dopo l’altra, devastando vite, trascinando verso il basso la crescita, spingendo verso l’alto l'inflazione ed aumentando il rischio di frammentazione </a:t>
            </a: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geo-economica [..]</a:t>
            </a:r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43948887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La speranza secondo Papa Francesco</a:t>
            </a:r>
            <a:endParaRPr lang="it-IT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La speranza ci invita </a:t>
            </a: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“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a riconoscere che c’è sempre una via di uscita, che possiamo sempre cambiare rotta, che possiamo sempre fare qualcosa per risolvere i problemi” </a:t>
            </a: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(</a:t>
            </a:r>
            <a:r>
              <a:rPr lang="it-IT" sz="2800" b="1" i="1" dirty="0" err="1" smtClean="0">
                <a:solidFill>
                  <a:srgbClr val="333399"/>
                </a:solidFill>
                <a:latin typeface="Georgia" panose="02040502050405020303" pitchFamily="18" charset="0"/>
              </a:rPr>
              <a:t>Laudato</a:t>
            </a:r>
            <a:r>
              <a:rPr lang="it-IT" sz="2800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it-IT" sz="2800" b="1" i="1" dirty="0" err="1">
                <a:solidFill>
                  <a:srgbClr val="333399"/>
                </a:solidFill>
                <a:latin typeface="Georgia" panose="02040502050405020303" pitchFamily="18" charset="0"/>
              </a:rPr>
              <a:t>Si</a:t>
            </a:r>
            <a:r>
              <a:rPr lang="it-IT" sz="2800" b="1" dirty="0" err="1">
                <a:solidFill>
                  <a:srgbClr val="333399"/>
                </a:solidFill>
                <a:latin typeface="Georgia" panose="02040502050405020303" pitchFamily="18" charset="0"/>
              </a:rPr>
              <a:t>ʼ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, 61) </a:t>
            </a: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e 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ci aiuta a percepire che le crisi globali possono tramutarsi in “occasione per apportare cambiamenti salutari</a:t>
            </a: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”</a:t>
            </a:r>
            <a:r>
              <a:rPr lang="it-IT" sz="2800" i="1" dirty="0">
                <a:latin typeface="Georgia" panose="02040502050405020303" pitchFamily="18" charset="0"/>
              </a:rPr>
              <a:t> </a:t>
            </a:r>
            <a:r>
              <a:rPr lang="it-IT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(</a:t>
            </a:r>
            <a:r>
              <a:rPr lang="it-IT" sz="2800" b="1" i="1" dirty="0" err="1" smtClean="0">
                <a:solidFill>
                  <a:srgbClr val="333399"/>
                </a:solidFill>
                <a:latin typeface="Georgia" panose="02040502050405020303" pitchFamily="18" charset="0"/>
              </a:rPr>
              <a:t>Laudate</a:t>
            </a:r>
            <a:r>
              <a:rPr lang="it-IT" sz="2800" b="1" i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r>
              <a:rPr lang="it-IT" sz="2800" b="1" i="1" dirty="0" err="1">
                <a:solidFill>
                  <a:srgbClr val="333399"/>
                </a:solidFill>
                <a:latin typeface="Georgia" panose="02040502050405020303" pitchFamily="18" charset="0"/>
              </a:rPr>
              <a:t>Deum</a:t>
            </a:r>
            <a:r>
              <a:rPr lang="it-IT" sz="2800" b="1" dirty="0">
                <a:solidFill>
                  <a:srgbClr val="333399"/>
                </a:solidFill>
                <a:latin typeface="Georgia" panose="02040502050405020303" pitchFamily="18" charset="0"/>
              </a:rPr>
              <a:t>, 36) </a:t>
            </a:r>
          </a:p>
          <a:p>
            <a:pPr marL="0" lvl="0" indent="0">
              <a:buNone/>
            </a:pPr>
            <a:endParaRPr lang="it-IT" sz="2800" b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7843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Il rischio di una potenziale confluenza di calamità…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333399"/>
                </a:solidFill>
                <a:latin typeface="Georgia" panose="02040502050405020303" pitchFamily="18" charset="0"/>
              </a:rPr>
              <a:t>Se a questi fattori si aggiungono l’incremento di volatilità nei mercati finanziari e la continua minaccia del cambiamento climatico, ci troviamo di fronte a una </a:t>
            </a:r>
            <a:r>
              <a:rPr lang="it-IT" b="1" dirty="0">
                <a:solidFill>
                  <a:srgbClr val="FF0000"/>
                </a:solidFill>
                <a:latin typeface="Georgia" panose="02040502050405020303" pitchFamily="18" charset="0"/>
              </a:rPr>
              <a:t>potenziale confluenza di calamità</a:t>
            </a:r>
            <a:r>
              <a:rPr lang="it-IT" dirty="0">
                <a:latin typeface="Georgia" panose="02040502050405020303" pitchFamily="18" charset="0"/>
              </a:rPr>
              <a:t>”.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25221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La «mega crisi complessa» secondo Edgar </a:t>
            </a:r>
            <a:r>
              <a:rPr lang="it-IT" sz="36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Morin</a:t>
            </a:r>
            <a:endParaRPr lang="it-IT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un insieme di crisi nazionali “che si sovrappongono le une alle altre, e hanno componenti, interazioni e indeterminazioni molteplici ed interconnesse, in una parola complesse, nel senso originale del termine </a:t>
            </a:r>
            <a:r>
              <a:rPr lang="it-IT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complexus</a:t>
            </a:r>
            <a:r>
              <a:rPr lang="it-IT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, cioè tessuto insieme</a:t>
            </a:r>
            <a:r>
              <a:rPr lang="it-IT" sz="24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”</a:t>
            </a:r>
            <a:endParaRPr lang="it-IT" sz="2400" b="1" dirty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3075" name="Picture 3" descr="C:\Users\Utente\Desktop\Documents\ConvegnoFedericoCaffe2025Immagini\Morin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505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341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it-IT" sz="3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La «crisi entropica» </a:t>
            </a:r>
            <a:br>
              <a:rPr lang="it-IT" sz="3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3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secondo Stefano Zamagni</a:t>
            </a:r>
            <a:endParaRPr lang="it-IT" sz="3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876800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La crisi entropica è quella che “tende </a:t>
            </a:r>
            <a:r>
              <a:rPr lang="it-IT" sz="2400" b="1" dirty="0">
                <a:solidFill>
                  <a:srgbClr val="333399"/>
                </a:solidFill>
                <a:latin typeface="Georgia" panose="02040502050405020303" pitchFamily="18" charset="0"/>
              </a:rPr>
              <a:t>a far collassare il sistema, per implosione, senza modificarne le strutture. Questo tipo di crisi </a:t>
            </a:r>
            <a:r>
              <a:rPr lang="it-IT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si manifesta ogniqualvolta la società perde il senso - cioè la direzione - del proprio </a:t>
            </a:r>
            <a:r>
              <a:rPr lang="it-IT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incedere.</a:t>
            </a:r>
            <a:r>
              <a:rPr lang="it-IT" sz="24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 </a:t>
            </a:r>
            <a:endParaRPr lang="it-IT" sz="24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C:\Users\Utente\Desktop\Documents\ConvegnoFedericoCaffe2025Immagini\Zamagn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799"/>
            <a:ext cx="2971800" cy="3352801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5243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Il </a:t>
            </a:r>
            <a:r>
              <a:rPr lang="it-IT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Doomsday</a:t>
            </a:r>
            <a:r>
              <a:rPr lang="it-IT" b="1" i="1" dirty="0">
                <a:solidFill>
                  <a:srgbClr val="FF0000"/>
                </a:solidFill>
                <a:latin typeface="Georgia" panose="02040502050405020303" pitchFamily="18" charset="0"/>
              </a:rPr>
              <a:t> Clock</a:t>
            </a:r>
            <a:r>
              <a:rPr lang="it-IT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it-IT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Utente\Desktop\Documents\ConvegnoFedericoCaffe2025Immagini\in-questa-foto-il-logo-bulletin-of-the-atomic-scientists-doomsday-clock-viene-visualizzato-sullo-schermo-di-uno-smartphone-2n3ahx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209800"/>
            <a:ext cx="39624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tente\Desktop\Documents\ConvegnoFedericoCaffe2025Immagini\orologio-doomsday-illustrazione-concettuale-2ry9pn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09800"/>
            <a:ext cx="3962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815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it-IT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it-IT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2025 </a:t>
            </a:r>
            <a:r>
              <a:rPr lang="it-IT" sz="36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Doomsday</a:t>
            </a:r>
            <a:r>
              <a:rPr lang="it-IT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Clock Statement</a:t>
            </a:r>
            <a:r>
              <a:rPr lang="it-IT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it-IT" sz="36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it-IT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600200" y="1676399"/>
            <a:ext cx="6324600" cy="3733801"/>
          </a:xfrm>
        </p:spPr>
        <p:txBody>
          <a:bodyPr/>
          <a:lstStyle/>
          <a:p>
            <a:pPr marL="0" indent="0">
              <a:buNone/>
            </a:pPr>
            <a:endParaRPr lang="it-IT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sz="2400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C:\Users\Utente\Desktop\Documents\ConvegnoFedericoCaffe2025Immagini\doomsdayclock-680x38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324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9883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13650</TotalTime>
  <Words>1553</Words>
  <Application>Microsoft Office PowerPoint</Application>
  <PresentationFormat>Presentazione su schermo (4:3)</PresentationFormat>
  <Paragraphs>135</Paragraphs>
  <Slides>40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Struttura predefinita</vt:lpstr>
      <vt:lpstr>  Festival Terni  Terza  Edizione 2024  Le minacce della crisi entropica,  l’astuzia del capitalismo contemporaneo, l’esigenza di nuovi paradigmi economici          Cristina Montesi  (Dipartimento di Economia, UNIPG)  Terni, 25 Marzo 2025  </vt:lpstr>
      <vt:lpstr>La grande catastrofe. Dieci minacce per il nostro  futuro e le strategie per sopravvivere  di Nouriel Roubini  </vt:lpstr>
      <vt:lpstr> Why We must resist Geoeconomic Fragmentation-and How, 2022 Kristalina Georgieva - Gita Gopinath - Ceyla Pazarbasioglu </vt:lpstr>
      <vt:lpstr>Il rischio di una potenziale confluenza di calamità…</vt:lpstr>
      <vt:lpstr>Il rischio di una potenziale confluenza di calamità…</vt:lpstr>
      <vt:lpstr>La «mega crisi complessa» secondo Edgar Morin</vt:lpstr>
      <vt:lpstr>La «crisi entropica»  secondo Stefano Zamagni</vt:lpstr>
      <vt:lpstr> Il Doomsday Clock </vt:lpstr>
      <vt:lpstr> 2025 Doomsday Clock Statement </vt:lpstr>
      <vt:lpstr>I fattori che sul versante del nucleare hanno maggiormente inciso sul Doomsday Clock </vt:lpstr>
      <vt:lpstr> Closer than ever: It is now 89 seconds to midnight </vt:lpstr>
      <vt:lpstr>Altre cause di accelerazione dello scivolamento verso la catastrofe…</vt:lpstr>
      <vt:lpstr>Altre cause di accelerazione dello scivolamento verso la catastrofe…</vt:lpstr>
      <vt:lpstr>La Grande Regressione</vt:lpstr>
      <vt:lpstr>70 muri divisori esistenti nel mondo  nel 2023</vt:lpstr>
      <vt:lpstr> Fragile States Index Heat Map (2024)  </vt:lpstr>
      <vt:lpstr> Rapporti che testimoniano una regressione in atto anche sul fronte delle disuguaglianze </vt:lpstr>
      <vt:lpstr> Disuguaglianza. Che cosa si può fare?  Le 15 proposte di Tony Atkinson   </vt:lpstr>
      <vt:lpstr>The Sustainable Development Goals Report 2023: Towards a Rescue Plan  for People and Planet” </vt:lpstr>
      <vt:lpstr>Global Gender Gap 2024 Insight Report</vt:lpstr>
      <vt:lpstr>Pierluigi Ciocca  Del capitalismo. Un pregio e tre difetti</vt:lpstr>
      <vt:lpstr>Elisabeth Kolbert  La sesta estinzione</vt:lpstr>
      <vt:lpstr> Non la fine del mondo in assoluto, ma la fine del mondo come lo conoscevamo… </vt:lpstr>
      <vt:lpstr>Il nuovo corso degli Usa secondo Donald Trump</vt:lpstr>
      <vt:lpstr>Il nuovo corso degli Usa secondo Donald Trump</vt:lpstr>
      <vt:lpstr> Gli elementi caratterizzanti una Rivoluzione industriale e la spiegazione del perché sono così destabilizzanti </vt:lpstr>
      <vt:lpstr>  Gli elementi caratterizzanti una Rivoluzione industriale e la spiegazione del perché sono così destabilizzanti </vt:lpstr>
      <vt:lpstr>The Great Transformation descritta da Karl Polanyi si ripresenta oggi?</vt:lpstr>
      <vt:lpstr>Quale Grande Trasformazione aveva prodotto la Prima Rivoluzione industriale secondo Karl Polanyi? </vt:lpstr>
      <vt:lpstr>Quale Grande Trasformazione aveva prodotto la Prima Rivoluzione industriale secondo Karl Polanyi? </vt:lpstr>
      <vt:lpstr>  Le diverse forme di capitalismo contemporaneo   </vt:lpstr>
      <vt:lpstr>Il capitalismo della sorveglianza</vt:lpstr>
      <vt:lpstr> Altri connotati del capitalismo attuale diversi rispetto al passato </vt:lpstr>
      <vt:lpstr>L’esigenza di nuovi paradigma economici interdisciplinari: l’Economia Civile di Antonio Genovesi</vt:lpstr>
      <vt:lpstr>L’incontro tra Re Salomone e la Regina di Saba</vt:lpstr>
      <vt:lpstr> Universalizzazione del principio di sussidiarietà </vt:lpstr>
      <vt:lpstr> Environmentalism from Below: How Global People’s Movements are leading the Fight for Our Planet Ashley Dawson </vt:lpstr>
      <vt:lpstr>Il mindset per fronteggiare la crisi entropica: «l’ottimismo tragico»</vt:lpstr>
      <vt:lpstr>I quattro principi di speranza secondo Edgar Morin </vt:lpstr>
      <vt:lpstr>La speranza secondo Papa Francesco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</dc:creator>
  <cp:lastModifiedBy>Utente</cp:lastModifiedBy>
  <cp:revision>839</cp:revision>
  <cp:lastPrinted>2018-10-25T20:02:42Z</cp:lastPrinted>
  <dcterms:created xsi:type="dcterms:W3CDTF">2017-09-28T13:02:49Z</dcterms:created>
  <dcterms:modified xsi:type="dcterms:W3CDTF">2025-03-26T13:10:04Z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